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974" r:id="rId2"/>
    <p:sldId id="257" r:id="rId3"/>
    <p:sldId id="258" r:id="rId4"/>
    <p:sldId id="259" r:id="rId5"/>
    <p:sldId id="260" r:id="rId6"/>
    <p:sldId id="261" r:id="rId7"/>
    <p:sldId id="264" r:id="rId8"/>
    <p:sldId id="263" r:id="rId9"/>
    <p:sldId id="262"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 id="934" r:id="rId23"/>
    <p:sldId id="277" r:id="rId24"/>
    <p:sldId id="279" r:id="rId25"/>
    <p:sldId id="280" r:id="rId26"/>
    <p:sldId id="282" r:id="rId27"/>
    <p:sldId id="283" r:id="rId28"/>
    <p:sldId id="284" r:id="rId29"/>
    <p:sldId id="285" r:id="rId30"/>
    <p:sldId id="935" r:id="rId31"/>
    <p:sldId id="936" r:id="rId32"/>
    <p:sldId id="937" r:id="rId33"/>
    <p:sldId id="938" r:id="rId34"/>
    <p:sldId id="939" r:id="rId35"/>
    <p:sldId id="940" r:id="rId36"/>
    <p:sldId id="941" r:id="rId37"/>
    <p:sldId id="942" r:id="rId38"/>
    <p:sldId id="943" r:id="rId39"/>
    <p:sldId id="944" r:id="rId40"/>
    <p:sldId id="9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1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A42D-7AEC-44E9-AFCB-A8E5D0420F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810634-E3A0-46EE-B1A4-F64DB068AA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78DF20-DC4D-42F4-A482-382E1B1D988C}"/>
              </a:ext>
            </a:extLst>
          </p:cNvPr>
          <p:cNvSpPr>
            <a:spLocks noGrp="1"/>
          </p:cNvSpPr>
          <p:nvPr>
            <p:ph type="dt" sz="half" idx="10"/>
          </p:nvPr>
        </p:nvSpPr>
        <p:spPr/>
        <p:txBody>
          <a:bodyPr/>
          <a:lstStyle/>
          <a:p>
            <a:fld id="{DC704202-09C4-4D41-9614-121B29AFCED5}" type="datetimeFigureOut">
              <a:rPr lang="en-US" smtClean="0"/>
              <a:t>12/14/2019</a:t>
            </a:fld>
            <a:endParaRPr lang="en-US"/>
          </a:p>
        </p:txBody>
      </p:sp>
      <p:sp>
        <p:nvSpPr>
          <p:cNvPr id="5" name="Footer Placeholder 4">
            <a:extLst>
              <a:ext uri="{FF2B5EF4-FFF2-40B4-BE49-F238E27FC236}">
                <a16:creationId xmlns:a16="http://schemas.microsoft.com/office/drawing/2014/main" id="{007F99D5-05F1-4CC5-A99E-7C80BC9905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51CCF-0144-4F3D-81E5-C9619240B305}"/>
              </a:ext>
            </a:extLst>
          </p:cNvPr>
          <p:cNvSpPr>
            <a:spLocks noGrp="1"/>
          </p:cNvSpPr>
          <p:nvPr>
            <p:ph type="sldNum" sz="quarter" idx="12"/>
          </p:nvPr>
        </p:nvSpPr>
        <p:spPr/>
        <p:txBody>
          <a:bodyPr/>
          <a:lstStyle/>
          <a:p>
            <a:fld id="{E8C3CA50-71FD-4EE3-BBB6-87BBCB7C3598}" type="slidenum">
              <a:rPr lang="en-US" smtClean="0"/>
              <a:t>‹#›</a:t>
            </a:fld>
            <a:endParaRPr lang="en-US"/>
          </a:p>
        </p:txBody>
      </p:sp>
    </p:spTree>
    <p:extLst>
      <p:ext uri="{BB962C8B-B14F-4D97-AF65-F5344CB8AC3E}">
        <p14:creationId xmlns:p14="http://schemas.microsoft.com/office/powerpoint/2010/main" val="780766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36BF-7571-4238-A468-7F8061A202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DA07F2-0B6A-45C0-806D-849727DFE0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DAB56-6A8C-435E-B48E-58C12FDCF24B}"/>
              </a:ext>
            </a:extLst>
          </p:cNvPr>
          <p:cNvSpPr>
            <a:spLocks noGrp="1"/>
          </p:cNvSpPr>
          <p:nvPr>
            <p:ph type="dt" sz="half" idx="10"/>
          </p:nvPr>
        </p:nvSpPr>
        <p:spPr/>
        <p:txBody>
          <a:bodyPr/>
          <a:lstStyle/>
          <a:p>
            <a:fld id="{DC704202-09C4-4D41-9614-121B29AFCED5}" type="datetimeFigureOut">
              <a:rPr lang="en-US" smtClean="0"/>
              <a:t>12/14/2019</a:t>
            </a:fld>
            <a:endParaRPr lang="en-US"/>
          </a:p>
        </p:txBody>
      </p:sp>
      <p:sp>
        <p:nvSpPr>
          <p:cNvPr id="5" name="Footer Placeholder 4">
            <a:extLst>
              <a:ext uri="{FF2B5EF4-FFF2-40B4-BE49-F238E27FC236}">
                <a16:creationId xmlns:a16="http://schemas.microsoft.com/office/drawing/2014/main" id="{CEA9F212-973A-4E68-A06A-7F397F627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71031-776C-4518-A281-67CFE55215BE}"/>
              </a:ext>
            </a:extLst>
          </p:cNvPr>
          <p:cNvSpPr>
            <a:spLocks noGrp="1"/>
          </p:cNvSpPr>
          <p:nvPr>
            <p:ph type="sldNum" sz="quarter" idx="12"/>
          </p:nvPr>
        </p:nvSpPr>
        <p:spPr/>
        <p:txBody>
          <a:bodyPr/>
          <a:lstStyle/>
          <a:p>
            <a:fld id="{E8C3CA50-71FD-4EE3-BBB6-87BBCB7C3598}" type="slidenum">
              <a:rPr lang="en-US" smtClean="0"/>
              <a:t>‹#›</a:t>
            </a:fld>
            <a:endParaRPr lang="en-US"/>
          </a:p>
        </p:txBody>
      </p:sp>
    </p:spTree>
    <p:extLst>
      <p:ext uri="{BB962C8B-B14F-4D97-AF65-F5344CB8AC3E}">
        <p14:creationId xmlns:p14="http://schemas.microsoft.com/office/powerpoint/2010/main" val="2432330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CE114E-8143-4670-8998-17B9FAF7F1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3A06ED-806F-4D21-84A7-9FCA2ADFCC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5A26A6-0411-4310-A052-29839D9F85CA}"/>
              </a:ext>
            </a:extLst>
          </p:cNvPr>
          <p:cNvSpPr>
            <a:spLocks noGrp="1"/>
          </p:cNvSpPr>
          <p:nvPr>
            <p:ph type="dt" sz="half" idx="10"/>
          </p:nvPr>
        </p:nvSpPr>
        <p:spPr/>
        <p:txBody>
          <a:bodyPr/>
          <a:lstStyle/>
          <a:p>
            <a:fld id="{DC704202-09C4-4D41-9614-121B29AFCED5}" type="datetimeFigureOut">
              <a:rPr lang="en-US" smtClean="0"/>
              <a:t>12/14/2019</a:t>
            </a:fld>
            <a:endParaRPr lang="en-US"/>
          </a:p>
        </p:txBody>
      </p:sp>
      <p:sp>
        <p:nvSpPr>
          <p:cNvPr id="5" name="Footer Placeholder 4">
            <a:extLst>
              <a:ext uri="{FF2B5EF4-FFF2-40B4-BE49-F238E27FC236}">
                <a16:creationId xmlns:a16="http://schemas.microsoft.com/office/drawing/2014/main" id="{DAF3622B-23ED-4ED4-8460-BBD16B9B9E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920CF-1E24-42B2-B738-855C4A1DA234}"/>
              </a:ext>
            </a:extLst>
          </p:cNvPr>
          <p:cNvSpPr>
            <a:spLocks noGrp="1"/>
          </p:cNvSpPr>
          <p:nvPr>
            <p:ph type="sldNum" sz="quarter" idx="12"/>
          </p:nvPr>
        </p:nvSpPr>
        <p:spPr/>
        <p:txBody>
          <a:bodyPr/>
          <a:lstStyle/>
          <a:p>
            <a:fld id="{E8C3CA50-71FD-4EE3-BBB6-87BBCB7C3598}" type="slidenum">
              <a:rPr lang="en-US" smtClean="0"/>
              <a:t>‹#›</a:t>
            </a:fld>
            <a:endParaRPr lang="en-US"/>
          </a:p>
        </p:txBody>
      </p:sp>
    </p:spTree>
    <p:extLst>
      <p:ext uri="{BB962C8B-B14F-4D97-AF65-F5344CB8AC3E}">
        <p14:creationId xmlns:p14="http://schemas.microsoft.com/office/powerpoint/2010/main" val="173086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pic>
        <p:nvPicPr>
          <p:cNvPr id="15" name="Picture 14" descr="Picture 7.png"/>
          <p:cNvPicPr>
            <a:picLocks noChangeAspect="1"/>
          </p:cNvPicPr>
          <p:nvPr userDrawn="1"/>
        </p:nvPicPr>
        <p:blipFill>
          <a:blip r:embed="rId3" cstate="print"/>
          <a:srcRect l="1923" b="5336"/>
          <a:stretch>
            <a:fillRect/>
          </a:stretch>
        </p:blipFill>
        <p:spPr>
          <a:xfrm>
            <a:off x="9267744" y="0"/>
            <a:ext cx="2924257" cy="692697"/>
          </a:xfrm>
          <a:prstGeom prst="rect">
            <a:avLst/>
          </a:prstGeom>
        </p:spPr>
      </p:pic>
      <p:sp>
        <p:nvSpPr>
          <p:cNvPr id="19" name="TextBox 18"/>
          <p:cNvSpPr txBox="1"/>
          <p:nvPr userDrawn="1"/>
        </p:nvSpPr>
        <p:spPr>
          <a:xfrm>
            <a:off x="9144001" y="762000"/>
            <a:ext cx="2946400" cy="538609"/>
          </a:xfrm>
          <a:prstGeom prst="rect">
            <a:avLst/>
          </a:prstGeom>
          <a:noFill/>
        </p:spPr>
        <p:txBody>
          <a:bodyPr wrap="square" rtlCol="0">
            <a:spAutoFit/>
          </a:bodyPr>
          <a:lstStyle/>
          <a:p>
            <a:pPr algn="ctr"/>
            <a:r>
              <a:rPr lang="en-US" sz="2900" b="1" spc="-150" dirty="0">
                <a:solidFill>
                  <a:schemeClr val="bg1"/>
                </a:solidFill>
                <a:latin typeface="Helvetica Neue"/>
                <a:cs typeface="Arial"/>
              </a:rPr>
              <a:t>BITS</a:t>
            </a:r>
            <a:r>
              <a:rPr lang="en-US" sz="2900" spc="-150" dirty="0">
                <a:solidFill>
                  <a:schemeClr val="bg1"/>
                </a:solidFill>
                <a:latin typeface="Helvetica Neue"/>
                <a:cs typeface="Arial"/>
              </a:rPr>
              <a:t> Pilani</a:t>
            </a:r>
          </a:p>
        </p:txBody>
      </p:sp>
      <p:sp>
        <p:nvSpPr>
          <p:cNvPr id="10" name="Rectangle 9"/>
          <p:cNvSpPr/>
          <p:nvPr userDrawn="1"/>
        </p:nvSpPr>
        <p:spPr>
          <a:xfrm>
            <a:off x="0" y="3352801"/>
            <a:ext cx="121920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75" dirty="0">
              <a:latin typeface="Helvetica Neue"/>
              <a:cs typeface="Arial" pitchFamily="34" charset="0"/>
            </a:endParaRPr>
          </a:p>
        </p:txBody>
      </p:sp>
      <p:sp>
        <p:nvSpPr>
          <p:cNvPr id="12" name="Rectangle 11"/>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75"/>
          </a:p>
        </p:txBody>
      </p:sp>
      <p:sp>
        <p:nvSpPr>
          <p:cNvPr id="13" name="Rectangle 12"/>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75"/>
          </a:p>
        </p:txBody>
      </p:sp>
      <p:sp>
        <p:nvSpPr>
          <p:cNvPr id="14" name="Rectangle 13"/>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75"/>
          </a:p>
        </p:txBody>
      </p:sp>
      <p:pic>
        <p:nvPicPr>
          <p:cNvPr id="20" name="Picture 10" descr="BITS_university_logo_whitevert.png"/>
          <p:cNvPicPr>
            <a:picLocks noChangeAspect="1"/>
          </p:cNvPicPr>
          <p:nvPr userDrawn="1"/>
        </p:nvPicPr>
        <p:blipFill>
          <a:blip r:embed="rId4"/>
          <a:srcRect t="2" b="28592"/>
          <a:stretch>
            <a:fillRect/>
          </a:stretch>
        </p:blipFill>
        <p:spPr bwMode="auto">
          <a:xfrm>
            <a:off x="101600" y="3352800"/>
            <a:ext cx="2743200" cy="1979613"/>
          </a:xfrm>
          <a:prstGeom prst="rect">
            <a:avLst/>
          </a:prstGeom>
          <a:noFill/>
          <a:ln w="9525">
            <a:noFill/>
            <a:miter lim="800000"/>
            <a:headEnd/>
            <a:tailEnd/>
          </a:ln>
        </p:spPr>
      </p:pic>
      <p:sp>
        <p:nvSpPr>
          <p:cNvPr id="21"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latin typeface="Helvetica Neue"/>
              </a:defRPr>
            </a:lvl1pPr>
            <a:lvl2pPr>
              <a:defRPr>
                <a:latin typeface="Helvetica Neue"/>
              </a:defRPr>
            </a:lvl2pPr>
          </a:lstStyle>
          <a:p>
            <a:pPr lvl="0"/>
            <a:r>
              <a:rPr lang="en-US" dirty="0"/>
              <a:t>Click to edit Master text styles</a:t>
            </a:r>
          </a:p>
          <a:p>
            <a:pPr lvl="1"/>
            <a:r>
              <a:rPr lang="en-US" dirty="0"/>
              <a:t>Second level</a:t>
            </a:r>
          </a:p>
        </p:txBody>
      </p:sp>
      <p:sp>
        <p:nvSpPr>
          <p:cNvPr id="22" name="Title 1"/>
          <p:cNvSpPr>
            <a:spLocks noGrp="1"/>
          </p:cNvSpPr>
          <p:nvPr>
            <p:ph type="title"/>
          </p:nvPr>
        </p:nvSpPr>
        <p:spPr>
          <a:xfrm>
            <a:off x="3352800" y="3810000"/>
            <a:ext cx="8026400" cy="1524000"/>
          </a:xfrm>
        </p:spPr>
        <p:txBody>
          <a:bodyPr>
            <a:noAutofit/>
          </a:bodyPr>
          <a:lstStyle>
            <a:lvl1pPr algn="l">
              <a:lnSpc>
                <a:spcPts val="4000"/>
              </a:lnSpc>
              <a:defRPr sz="4401" baseline="0">
                <a:solidFill>
                  <a:schemeClr val="bg1"/>
                </a:solidFill>
                <a:latin typeface="Helvetica Neue"/>
              </a:defRPr>
            </a:lvl1pPr>
          </a:lstStyle>
          <a:p>
            <a:r>
              <a:rPr lang="en-US" dirty="0"/>
              <a:t>Click to edit Master title style</a:t>
            </a:r>
          </a:p>
        </p:txBody>
      </p:sp>
    </p:spTree>
    <p:extLst>
      <p:ext uri="{BB962C8B-B14F-4D97-AF65-F5344CB8AC3E}">
        <p14:creationId xmlns:p14="http://schemas.microsoft.com/office/powerpoint/2010/main" val="3090877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6B70-EFA8-49FA-86D8-3FC74C3CBA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E10C32-7DA5-4004-8983-D420AE3E15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B70D3-44EC-4DED-B944-EEF5A4343842}"/>
              </a:ext>
            </a:extLst>
          </p:cNvPr>
          <p:cNvSpPr>
            <a:spLocks noGrp="1"/>
          </p:cNvSpPr>
          <p:nvPr>
            <p:ph type="dt" sz="half" idx="10"/>
          </p:nvPr>
        </p:nvSpPr>
        <p:spPr/>
        <p:txBody>
          <a:bodyPr/>
          <a:lstStyle/>
          <a:p>
            <a:fld id="{DC704202-09C4-4D41-9614-121B29AFCED5}" type="datetimeFigureOut">
              <a:rPr lang="en-US" smtClean="0"/>
              <a:t>12/14/2019</a:t>
            </a:fld>
            <a:endParaRPr lang="en-US"/>
          </a:p>
        </p:txBody>
      </p:sp>
      <p:sp>
        <p:nvSpPr>
          <p:cNvPr id="5" name="Footer Placeholder 4">
            <a:extLst>
              <a:ext uri="{FF2B5EF4-FFF2-40B4-BE49-F238E27FC236}">
                <a16:creationId xmlns:a16="http://schemas.microsoft.com/office/drawing/2014/main" id="{032E4E19-4918-4EE3-A99B-9181AF4AA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7F346-B178-4419-AD61-86528E45C894}"/>
              </a:ext>
            </a:extLst>
          </p:cNvPr>
          <p:cNvSpPr>
            <a:spLocks noGrp="1"/>
          </p:cNvSpPr>
          <p:nvPr>
            <p:ph type="sldNum" sz="quarter" idx="12"/>
          </p:nvPr>
        </p:nvSpPr>
        <p:spPr/>
        <p:txBody>
          <a:bodyPr/>
          <a:lstStyle/>
          <a:p>
            <a:fld id="{E8C3CA50-71FD-4EE3-BBB6-87BBCB7C3598}" type="slidenum">
              <a:rPr lang="en-US" smtClean="0"/>
              <a:t>‹#›</a:t>
            </a:fld>
            <a:endParaRPr lang="en-US"/>
          </a:p>
        </p:txBody>
      </p:sp>
    </p:spTree>
    <p:extLst>
      <p:ext uri="{BB962C8B-B14F-4D97-AF65-F5344CB8AC3E}">
        <p14:creationId xmlns:p14="http://schemas.microsoft.com/office/powerpoint/2010/main" val="760641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4229-39FF-4316-A137-A6BA041AA1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817874-6C0E-4974-8035-D6A159B977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F0F0C-403E-4886-A2F1-C1AB2E55AA09}"/>
              </a:ext>
            </a:extLst>
          </p:cNvPr>
          <p:cNvSpPr>
            <a:spLocks noGrp="1"/>
          </p:cNvSpPr>
          <p:nvPr>
            <p:ph type="dt" sz="half" idx="10"/>
          </p:nvPr>
        </p:nvSpPr>
        <p:spPr/>
        <p:txBody>
          <a:bodyPr/>
          <a:lstStyle/>
          <a:p>
            <a:fld id="{DC704202-09C4-4D41-9614-121B29AFCED5}" type="datetimeFigureOut">
              <a:rPr lang="en-US" smtClean="0"/>
              <a:t>12/14/2019</a:t>
            </a:fld>
            <a:endParaRPr lang="en-US"/>
          </a:p>
        </p:txBody>
      </p:sp>
      <p:sp>
        <p:nvSpPr>
          <p:cNvPr id="5" name="Footer Placeholder 4">
            <a:extLst>
              <a:ext uri="{FF2B5EF4-FFF2-40B4-BE49-F238E27FC236}">
                <a16:creationId xmlns:a16="http://schemas.microsoft.com/office/drawing/2014/main" id="{4C1386BA-46DB-43A6-A2ED-9F1332269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C4F92-714F-40B8-91AA-0F6941611B2F}"/>
              </a:ext>
            </a:extLst>
          </p:cNvPr>
          <p:cNvSpPr>
            <a:spLocks noGrp="1"/>
          </p:cNvSpPr>
          <p:nvPr>
            <p:ph type="sldNum" sz="quarter" idx="12"/>
          </p:nvPr>
        </p:nvSpPr>
        <p:spPr/>
        <p:txBody>
          <a:bodyPr/>
          <a:lstStyle/>
          <a:p>
            <a:fld id="{E8C3CA50-71FD-4EE3-BBB6-87BBCB7C3598}" type="slidenum">
              <a:rPr lang="en-US" smtClean="0"/>
              <a:t>‹#›</a:t>
            </a:fld>
            <a:endParaRPr lang="en-US"/>
          </a:p>
        </p:txBody>
      </p:sp>
    </p:spTree>
    <p:extLst>
      <p:ext uri="{BB962C8B-B14F-4D97-AF65-F5344CB8AC3E}">
        <p14:creationId xmlns:p14="http://schemas.microsoft.com/office/powerpoint/2010/main" val="157326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5376-6FA9-4946-AD45-E702C22591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9B5C6-DDF6-42B4-9E80-521C33B094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919F09-EBAE-4D54-BCB6-CA8D2262EE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39C2CD-FC3A-46AA-A92B-A8FBD3181880}"/>
              </a:ext>
            </a:extLst>
          </p:cNvPr>
          <p:cNvSpPr>
            <a:spLocks noGrp="1"/>
          </p:cNvSpPr>
          <p:nvPr>
            <p:ph type="dt" sz="half" idx="10"/>
          </p:nvPr>
        </p:nvSpPr>
        <p:spPr/>
        <p:txBody>
          <a:bodyPr/>
          <a:lstStyle/>
          <a:p>
            <a:fld id="{DC704202-09C4-4D41-9614-121B29AFCED5}" type="datetimeFigureOut">
              <a:rPr lang="en-US" smtClean="0"/>
              <a:t>12/14/2019</a:t>
            </a:fld>
            <a:endParaRPr lang="en-US"/>
          </a:p>
        </p:txBody>
      </p:sp>
      <p:sp>
        <p:nvSpPr>
          <p:cNvPr id="6" name="Footer Placeholder 5">
            <a:extLst>
              <a:ext uri="{FF2B5EF4-FFF2-40B4-BE49-F238E27FC236}">
                <a16:creationId xmlns:a16="http://schemas.microsoft.com/office/drawing/2014/main" id="{81BE697F-F526-4558-8937-7C6BAB19DF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88E7CD-14F4-4405-BF4D-4E2EC310B948}"/>
              </a:ext>
            </a:extLst>
          </p:cNvPr>
          <p:cNvSpPr>
            <a:spLocks noGrp="1"/>
          </p:cNvSpPr>
          <p:nvPr>
            <p:ph type="sldNum" sz="quarter" idx="12"/>
          </p:nvPr>
        </p:nvSpPr>
        <p:spPr/>
        <p:txBody>
          <a:bodyPr/>
          <a:lstStyle/>
          <a:p>
            <a:fld id="{E8C3CA50-71FD-4EE3-BBB6-87BBCB7C3598}" type="slidenum">
              <a:rPr lang="en-US" smtClean="0"/>
              <a:t>‹#›</a:t>
            </a:fld>
            <a:endParaRPr lang="en-US"/>
          </a:p>
        </p:txBody>
      </p:sp>
    </p:spTree>
    <p:extLst>
      <p:ext uri="{BB962C8B-B14F-4D97-AF65-F5344CB8AC3E}">
        <p14:creationId xmlns:p14="http://schemas.microsoft.com/office/powerpoint/2010/main" val="1461969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3AB0-B3B7-47ED-ACFA-86AEA48F0C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825C58-5E31-4CF8-B583-90733F5D5A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A86E98-BB56-4FF3-B828-8455C4AF54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76DF3-AEB3-454B-9B69-99E43684A6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9C9774-C6AC-4996-BEA3-49B75435A3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026065-4D6D-4ABC-B36A-08541475645B}"/>
              </a:ext>
            </a:extLst>
          </p:cNvPr>
          <p:cNvSpPr>
            <a:spLocks noGrp="1"/>
          </p:cNvSpPr>
          <p:nvPr>
            <p:ph type="dt" sz="half" idx="10"/>
          </p:nvPr>
        </p:nvSpPr>
        <p:spPr/>
        <p:txBody>
          <a:bodyPr/>
          <a:lstStyle/>
          <a:p>
            <a:fld id="{DC704202-09C4-4D41-9614-121B29AFCED5}" type="datetimeFigureOut">
              <a:rPr lang="en-US" smtClean="0"/>
              <a:t>12/14/2019</a:t>
            </a:fld>
            <a:endParaRPr lang="en-US"/>
          </a:p>
        </p:txBody>
      </p:sp>
      <p:sp>
        <p:nvSpPr>
          <p:cNvPr id="8" name="Footer Placeholder 7">
            <a:extLst>
              <a:ext uri="{FF2B5EF4-FFF2-40B4-BE49-F238E27FC236}">
                <a16:creationId xmlns:a16="http://schemas.microsoft.com/office/drawing/2014/main" id="{9AEFB22C-687C-4B97-875E-0CD34D5F61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D489FF-D791-4995-8CFB-1BC5FB78442B}"/>
              </a:ext>
            </a:extLst>
          </p:cNvPr>
          <p:cNvSpPr>
            <a:spLocks noGrp="1"/>
          </p:cNvSpPr>
          <p:nvPr>
            <p:ph type="sldNum" sz="quarter" idx="12"/>
          </p:nvPr>
        </p:nvSpPr>
        <p:spPr/>
        <p:txBody>
          <a:bodyPr/>
          <a:lstStyle/>
          <a:p>
            <a:fld id="{E8C3CA50-71FD-4EE3-BBB6-87BBCB7C3598}" type="slidenum">
              <a:rPr lang="en-US" smtClean="0"/>
              <a:t>‹#›</a:t>
            </a:fld>
            <a:endParaRPr lang="en-US"/>
          </a:p>
        </p:txBody>
      </p:sp>
    </p:spTree>
    <p:extLst>
      <p:ext uri="{BB962C8B-B14F-4D97-AF65-F5344CB8AC3E}">
        <p14:creationId xmlns:p14="http://schemas.microsoft.com/office/powerpoint/2010/main" val="389635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EE6C-861E-4A63-8FDF-1F1F125E12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E4C1FB-82FF-4D62-877A-ABE05756C603}"/>
              </a:ext>
            </a:extLst>
          </p:cNvPr>
          <p:cNvSpPr>
            <a:spLocks noGrp="1"/>
          </p:cNvSpPr>
          <p:nvPr>
            <p:ph type="dt" sz="half" idx="10"/>
          </p:nvPr>
        </p:nvSpPr>
        <p:spPr/>
        <p:txBody>
          <a:bodyPr/>
          <a:lstStyle/>
          <a:p>
            <a:fld id="{DC704202-09C4-4D41-9614-121B29AFCED5}" type="datetimeFigureOut">
              <a:rPr lang="en-US" smtClean="0"/>
              <a:t>12/14/2019</a:t>
            </a:fld>
            <a:endParaRPr lang="en-US"/>
          </a:p>
        </p:txBody>
      </p:sp>
      <p:sp>
        <p:nvSpPr>
          <p:cNvPr id="4" name="Footer Placeholder 3">
            <a:extLst>
              <a:ext uri="{FF2B5EF4-FFF2-40B4-BE49-F238E27FC236}">
                <a16:creationId xmlns:a16="http://schemas.microsoft.com/office/drawing/2014/main" id="{02C648B6-987C-4E0F-94A1-C43BE8D002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55139C-3652-40FB-A433-F748D2A8D378}"/>
              </a:ext>
            </a:extLst>
          </p:cNvPr>
          <p:cNvSpPr>
            <a:spLocks noGrp="1"/>
          </p:cNvSpPr>
          <p:nvPr>
            <p:ph type="sldNum" sz="quarter" idx="12"/>
          </p:nvPr>
        </p:nvSpPr>
        <p:spPr/>
        <p:txBody>
          <a:bodyPr/>
          <a:lstStyle/>
          <a:p>
            <a:fld id="{E8C3CA50-71FD-4EE3-BBB6-87BBCB7C3598}" type="slidenum">
              <a:rPr lang="en-US" smtClean="0"/>
              <a:t>‹#›</a:t>
            </a:fld>
            <a:endParaRPr lang="en-US"/>
          </a:p>
        </p:txBody>
      </p:sp>
    </p:spTree>
    <p:extLst>
      <p:ext uri="{BB962C8B-B14F-4D97-AF65-F5344CB8AC3E}">
        <p14:creationId xmlns:p14="http://schemas.microsoft.com/office/powerpoint/2010/main" val="3410488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74F044-644E-4AA4-8D16-85EC37504446}"/>
              </a:ext>
            </a:extLst>
          </p:cNvPr>
          <p:cNvSpPr>
            <a:spLocks noGrp="1"/>
          </p:cNvSpPr>
          <p:nvPr>
            <p:ph type="dt" sz="half" idx="10"/>
          </p:nvPr>
        </p:nvSpPr>
        <p:spPr/>
        <p:txBody>
          <a:bodyPr/>
          <a:lstStyle/>
          <a:p>
            <a:fld id="{DC704202-09C4-4D41-9614-121B29AFCED5}" type="datetimeFigureOut">
              <a:rPr lang="en-US" smtClean="0"/>
              <a:t>12/14/2019</a:t>
            </a:fld>
            <a:endParaRPr lang="en-US"/>
          </a:p>
        </p:txBody>
      </p:sp>
      <p:sp>
        <p:nvSpPr>
          <p:cNvPr id="3" name="Footer Placeholder 2">
            <a:extLst>
              <a:ext uri="{FF2B5EF4-FFF2-40B4-BE49-F238E27FC236}">
                <a16:creationId xmlns:a16="http://schemas.microsoft.com/office/drawing/2014/main" id="{F154B41B-5798-46B3-9F6E-7289314BF9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79345C-037F-436A-B78D-23D440A2FF75}"/>
              </a:ext>
            </a:extLst>
          </p:cNvPr>
          <p:cNvSpPr>
            <a:spLocks noGrp="1"/>
          </p:cNvSpPr>
          <p:nvPr>
            <p:ph type="sldNum" sz="quarter" idx="12"/>
          </p:nvPr>
        </p:nvSpPr>
        <p:spPr/>
        <p:txBody>
          <a:bodyPr/>
          <a:lstStyle/>
          <a:p>
            <a:fld id="{E8C3CA50-71FD-4EE3-BBB6-87BBCB7C3598}" type="slidenum">
              <a:rPr lang="en-US" smtClean="0"/>
              <a:t>‹#›</a:t>
            </a:fld>
            <a:endParaRPr lang="en-US"/>
          </a:p>
        </p:txBody>
      </p:sp>
    </p:spTree>
    <p:extLst>
      <p:ext uri="{BB962C8B-B14F-4D97-AF65-F5344CB8AC3E}">
        <p14:creationId xmlns:p14="http://schemas.microsoft.com/office/powerpoint/2010/main" val="372645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A8F4-23A9-4D32-9572-78B0B1BF6F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F7FE9A-1E52-4083-BBB3-056A167544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054E1F-1FEB-48F0-8BD7-3ADDE00EA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C50136-7C68-407E-91C4-A359FEF5A98E}"/>
              </a:ext>
            </a:extLst>
          </p:cNvPr>
          <p:cNvSpPr>
            <a:spLocks noGrp="1"/>
          </p:cNvSpPr>
          <p:nvPr>
            <p:ph type="dt" sz="half" idx="10"/>
          </p:nvPr>
        </p:nvSpPr>
        <p:spPr/>
        <p:txBody>
          <a:bodyPr/>
          <a:lstStyle/>
          <a:p>
            <a:fld id="{DC704202-09C4-4D41-9614-121B29AFCED5}" type="datetimeFigureOut">
              <a:rPr lang="en-US" smtClean="0"/>
              <a:t>12/14/2019</a:t>
            </a:fld>
            <a:endParaRPr lang="en-US"/>
          </a:p>
        </p:txBody>
      </p:sp>
      <p:sp>
        <p:nvSpPr>
          <p:cNvPr id="6" name="Footer Placeholder 5">
            <a:extLst>
              <a:ext uri="{FF2B5EF4-FFF2-40B4-BE49-F238E27FC236}">
                <a16:creationId xmlns:a16="http://schemas.microsoft.com/office/drawing/2014/main" id="{963D233D-984A-4A47-BCCE-0EEB673959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C85EE-FF19-4549-BF66-D7BFDAE92647}"/>
              </a:ext>
            </a:extLst>
          </p:cNvPr>
          <p:cNvSpPr>
            <a:spLocks noGrp="1"/>
          </p:cNvSpPr>
          <p:nvPr>
            <p:ph type="sldNum" sz="quarter" idx="12"/>
          </p:nvPr>
        </p:nvSpPr>
        <p:spPr/>
        <p:txBody>
          <a:bodyPr/>
          <a:lstStyle/>
          <a:p>
            <a:fld id="{E8C3CA50-71FD-4EE3-BBB6-87BBCB7C3598}" type="slidenum">
              <a:rPr lang="en-US" smtClean="0"/>
              <a:t>‹#›</a:t>
            </a:fld>
            <a:endParaRPr lang="en-US"/>
          </a:p>
        </p:txBody>
      </p:sp>
    </p:spTree>
    <p:extLst>
      <p:ext uri="{BB962C8B-B14F-4D97-AF65-F5344CB8AC3E}">
        <p14:creationId xmlns:p14="http://schemas.microsoft.com/office/powerpoint/2010/main" val="1617553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0773-A6B6-40C8-80DE-D9044EAA2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A0D5BD-8E87-4A2B-B732-2384C5C40E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4BA1ED-14AA-4B80-8F1C-32AD5A5B1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12E0F6-35A5-4AC2-B6BB-8CEFEC1D745F}"/>
              </a:ext>
            </a:extLst>
          </p:cNvPr>
          <p:cNvSpPr>
            <a:spLocks noGrp="1"/>
          </p:cNvSpPr>
          <p:nvPr>
            <p:ph type="dt" sz="half" idx="10"/>
          </p:nvPr>
        </p:nvSpPr>
        <p:spPr/>
        <p:txBody>
          <a:bodyPr/>
          <a:lstStyle/>
          <a:p>
            <a:fld id="{DC704202-09C4-4D41-9614-121B29AFCED5}" type="datetimeFigureOut">
              <a:rPr lang="en-US" smtClean="0"/>
              <a:t>12/14/2019</a:t>
            </a:fld>
            <a:endParaRPr lang="en-US"/>
          </a:p>
        </p:txBody>
      </p:sp>
      <p:sp>
        <p:nvSpPr>
          <p:cNvPr id="6" name="Footer Placeholder 5">
            <a:extLst>
              <a:ext uri="{FF2B5EF4-FFF2-40B4-BE49-F238E27FC236}">
                <a16:creationId xmlns:a16="http://schemas.microsoft.com/office/drawing/2014/main" id="{E36B8853-1974-4B05-A885-C294C700CA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2D3F56-E6BF-4C57-83D9-10840F3DAF8D}"/>
              </a:ext>
            </a:extLst>
          </p:cNvPr>
          <p:cNvSpPr>
            <a:spLocks noGrp="1"/>
          </p:cNvSpPr>
          <p:nvPr>
            <p:ph type="sldNum" sz="quarter" idx="12"/>
          </p:nvPr>
        </p:nvSpPr>
        <p:spPr/>
        <p:txBody>
          <a:bodyPr/>
          <a:lstStyle/>
          <a:p>
            <a:fld id="{E8C3CA50-71FD-4EE3-BBB6-87BBCB7C3598}" type="slidenum">
              <a:rPr lang="en-US" smtClean="0"/>
              <a:t>‹#›</a:t>
            </a:fld>
            <a:endParaRPr lang="en-US"/>
          </a:p>
        </p:txBody>
      </p:sp>
    </p:spTree>
    <p:extLst>
      <p:ext uri="{BB962C8B-B14F-4D97-AF65-F5344CB8AC3E}">
        <p14:creationId xmlns:p14="http://schemas.microsoft.com/office/powerpoint/2010/main" val="1258100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409C66-1981-4CF0-BBB0-5B6574781D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1BFBEF-80B0-4BF3-9F22-06299A2715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55CE5-7917-4849-9D6B-7B89972619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04202-09C4-4D41-9614-121B29AFCED5}" type="datetimeFigureOut">
              <a:rPr lang="en-US" smtClean="0"/>
              <a:t>12/14/2019</a:t>
            </a:fld>
            <a:endParaRPr lang="en-US"/>
          </a:p>
        </p:txBody>
      </p:sp>
      <p:sp>
        <p:nvSpPr>
          <p:cNvPr id="5" name="Footer Placeholder 4">
            <a:extLst>
              <a:ext uri="{FF2B5EF4-FFF2-40B4-BE49-F238E27FC236}">
                <a16:creationId xmlns:a16="http://schemas.microsoft.com/office/drawing/2014/main" id="{DBE31D2A-4374-4D28-AE54-D73F9A8DB5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155827-CFB0-4939-A2B4-580D0E59C3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C3CA50-71FD-4EE3-BBB6-87BBCB7C3598}" type="slidenum">
              <a:rPr lang="en-US" smtClean="0"/>
              <a:t>‹#›</a:t>
            </a:fld>
            <a:endParaRPr lang="en-US"/>
          </a:p>
        </p:txBody>
      </p:sp>
    </p:spTree>
    <p:extLst>
      <p:ext uri="{BB962C8B-B14F-4D97-AF65-F5344CB8AC3E}">
        <p14:creationId xmlns:p14="http://schemas.microsoft.com/office/powerpoint/2010/main" val="2831339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IN" dirty="0"/>
              <a:t>Chennai, Dec2019</a:t>
            </a:r>
          </a:p>
        </p:txBody>
      </p:sp>
      <p:sp>
        <p:nvSpPr>
          <p:cNvPr id="3" name="Title 2"/>
          <p:cNvSpPr>
            <a:spLocks noGrp="1"/>
          </p:cNvSpPr>
          <p:nvPr>
            <p:ph type="title"/>
          </p:nvPr>
        </p:nvSpPr>
        <p:spPr/>
        <p:txBody>
          <a:bodyPr/>
          <a:lstStyle/>
          <a:p>
            <a:r>
              <a:rPr lang="en-IN" dirty="0"/>
              <a:t>Problems in Statistics &amp; Probability </a:t>
            </a:r>
          </a:p>
        </p:txBody>
      </p:sp>
    </p:spTree>
    <p:extLst>
      <p:ext uri="{BB962C8B-B14F-4D97-AF65-F5344CB8AC3E}">
        <p14:creationId xmlns:p14="http://schemas.microsoft.com/office/powerpoint/2010/main" val="3154160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D1F0-6ABB-411F-B46C-7C623E711638}"/>
              </a:ext>
            </a:extLst>
          </p:cNvPr>
          <p:cNvSpPr>
            <a:spLocks noGrp="1"/>
          </p:cNvSpPr>
          <p:nvPr>
            <p:ph type="title"/>
          </p:nvPr>
        </p:nvSpPr>
        <p:spPr>
          <a:xfrm>
            <a:off x="838200" y="365126"/>
            <a:ext cx="10515600" cy="678748"/>
          </a:xfrm>
        </p:spPr>
        <p:txBody>
          <a:bodyPr>
            <a:normAutofit fontScale="90000"/>
          </a:bodyPr>
          <a:lstStyle/>
          <a:p>
            <a:r>
              <a:rPr lang="en-US" dirty="0"/>
              <a:t>Probability</a:t>
            </a:r>
          </a:p>
        </p:txBody>
      </p:sp>
      <p:pic>
        <p:nvPicPr>
          <p:cNvPr id="6" name="Picture 5">
            <a:extLst>
              <a:ext uri="{FF2B5EF4-FFF2-40B4-BE49-F238E27FC236}">
                <a16:creationId xmlns:a16="http://schemas.microsoft.com/office/drawing/2014/main" id="{9D119E3A-475D-47BE-85CB-E1623B9ED887}"/>
              </a:ext>
            </a:extLst>
          </p:cNvPr>
          <p:cNvPicPr>
            <a:picLocks noChangeAspect="1"/>
          </p:cNvPicPr>
          <p:nvPr/>
        </p:nvPicPr>
        <p:blipFill>
          <a:blip r:embed="rId2"/>
          <a:stretch>
            <a:fillRect/>
          </a:stretch>
        </p:blipFill>
        <p:spPr>
          <a:xfrm>
            <a:off x="1011504" y="1238250"/>
            <a:ext cx="9113571" cy="4955370"/>
          </a:xfrm>
          <a:prstGeom prst="rect">
            <a:avLst/>
          </a:prstGeom>
        </p:spPr>
      </p:pic>
    </p:spTree>
    <p:extLst>
      <p:ext uri="{BB962C8B-B14F-4D97-AF65-F5344CB8AC3E}">
        <p14:creationId xmlns:p14="http://schemas.microsoft.com/office/powerpoint/2010/main" val="1293641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0DCC-708C-4CF2-969E-5DF821B57DB9}"/>
              </a:ext>
            </a:extLst>
          </p:cNvPr>
          <p:cNvSpPr>
            <a:spLocks noGrp="1"/>
          </p:cNvSpPr>
          <p:nvPr>
            <p:ph type="title"/>
          </p:nvPr>
        </p:nvSpPr>
        <p:spPr>
          <a:xfrm>
            <a:off x="838200" y="365126"/>
            <a:ext cx="10515600" cy="670656"/>
          </a:xfrm>
        </p:spPr>
        <p:txBody>
          <a:bodyPr>
            <a:normAutofit fontScale="90000"/>
          </a:bodyPr>
          <a:lstStyle/>
          <a:p>
            <a:r>
              <a:rPr lang="en-US" dirty="0"/>
              <a:t>Probability</a:t>
            </a:r>
          </a:p>
        </p:txBody>
      </p:sp>
      <p:pic>
        <p:nvPicPr>
          <p:cNvPr id="4" name="Content Placeholder 3">
            <a:extLst>
              <a:ext uri="{FF2B5EF4-FFF2-40B4-BE49-F238E27FC236}">
                <a16:creationId xmlns:a16="http://schemas.microsoft.com/office/drawing/2014/main" id="{169449F1-58FE-4FA7-9CB4-5145037D7A0F}"/>
              </a:ext>
            </a:extLst>
          </p:cNvPr>
          <p:cNvPicPr>
            <a:picLocks noGrp="1" noChangeAspect="1"/>
          </p:cNvPicPr>
          <p:nvPr>
            <p:ph idx="1"/>
          </p:nvPr>
        </p:nvPicPr>
        <p:blipFill>
          <a:blip r:embed="rId2"/>
          <a:stretch>
            <a:fillRect/>
          </a:stretch>
        </p:blipFill>
        <p:spPr>
          <a:xfrm>
            <a:off x="1268595" y="1205705"/>
            <a:ext cx="8935462" cy="5140951"/>
          </a:xfrm>
          <a:prstGeom prst="rect">
            <a:avLst/>
          </a:prstGeom>
        </p:spPr>
      </p:pic>
    </p:spTree>
    <p:extLst>
      <p:ext uri="{BB962C8B-B14F-4D97-AF65-F5344CB8AC3E}">
        <p14:creationId xmlns:p14="http://schemas.microsoft.com/office/powerpoint/2010/main" val="254979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BFF8-C6E5-4C49-A660-08DDED36CB2E}"/>
              </a:ext>
            </a:extLst>
          </p:cNvPr>
          <p:cNvSpPr>
            <a:spLocks noGrp="1"/>
          </p:cNvSpPr>
          <p:nvPr>
            <p:ph type="title"/>
          </p:nvPr>
        </p:nvSpPr>
        <p:spPr>
          <a:xfrm>
            <a:off x="838200" y="365126"/>
            <a:ext cx="10515600" cy="743484"/>
          </a:xfrm>
        </p:spPr>
        <p:txBody>
          <a:bodyPr/>
          <a:lstStyle/>
          <a:p>
            <a:endParaRPr lang="en-US"/>
          </a:p>
        </p:txBody>
      </p:sp>
      <p:pic>
        <p:nvPicPr>
          <p:cNvPr id="4" name="Content Placeholder 3">
            <a:extLst>
              <a:ext uri="{FF2B5EF4-FFF2-40B4-BE49-F238E27FC236}">
                <a16:creationId xmlns:a16="http://schemas.microsoft.com/office/drawing/2014/main" id="{994D7DB9-30C8-4D94-A044-6580A577D154}"/>
              </a:ext>
            </a:extLst>
          </p:cNvPr>
          <p:cNvPicPr>
            <a:picLocks noGrp="1" noChangeAspect="1"/>
          </p:cNvPicPr>
          <p:nvPr>
            <p:ph idx="1"/>
          </p:nvPr>
        </p:nvPicPr>
        <p:blipFill>
          <a:blip r:embed="rId2"/>
          <a:stretch>
            <a:fillRect/>
          </a:stretch>
        </p:blipFill>
        <p:spPr>
          <a:xfrm>
            <a:off x="1723604" y="1173163"/>
            <a:ext cx="7970729" cy="5542002"/>
          </a:xfrm>
          <a:prstGeom prst="rect">
            <a:avLst/>
          </a:prstGeom>
        </p:spPr>
      </p:pic>
    </p:spTree>
    <p:extLst>
      <p:ext uri="{BB962C8B-B14F-4D97-AF65-F5344CB8AC3E}">
        <p14:creationId xmlns:p14="http://schemas.microsoft.com/office/powerpoint/2010/main" val="1193823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BA2D-C39E-45A8-8DEF-F5B1B9477D78}"/>
              </a:ext>
            </a:extLst>
          </p:cNvPr>
          <p:cNvSpPr>
            <a:spLocks noGrp="1"/>
          </p:cNvSpPr>
          <p:nvPr>
            <p:ph type="title"/>
          </p:nvPr>
        </p:nvSpPr>
        <p:spPr>
          <a:xfrm>
            <a:off x="833480" y="365126"/>
            <a:ext cx="10520320" cy="719208"/>
          </a:xfrm>
        </p:spPr>
        <p:txBody>
          <a:bodyPr/>
          <a:lstStyle/>
          <a:p>
            <a:r>
              <a:rPr lang="en-US" dirty="0"/>
              <a:t>Expectation and probability</a:t>
            </a:r>
          </a:p>
        </p:txBody>
      </p:sp>
      <p:pic>
        <p:nvPicPr>
          <p:cNvPr id="4" name="Content Placeholder 3">
            <a:extLst>
              <a:ext uri="{FF2B5EF4-FFF2-40B4-BE49-F238E27FC236}">
                <a16:creationId xmlns:a16="http://schemas.microsoft.com/office/drawing/2014/main" id="{181C5E01-19B3-48AD-8BDD-A50D5C99E9F8}"/>
              </a:ext>
            </a:extLst>
          </p:cNvPr>
          <p:cNvPicPr>
            <a:picLocks noGrp="1" noChangeAspect="1"/>
          </p:cNvPicPr>
          <p:nvPr>
            <p:ph idx="1"/>
          </p:nvPr>
        </p:nvPicPr>
        <p:blipFill>
          <a:blip r:embed="rId2"/>
          <a:stretch>
            <a:fillRect/>
          </a:stretch>
        </p:blipFill>
        <p:spPr>
          <a:xfrm>
            <a:off x="1055603" y="1456567"/>
            <a:ext cx="8715559" cy="4849869"/>
          </a:xfrm>
          <a:prstGeom prst="rect">
            <a:avLst/>
          </a:prstGeom>
        </p:spPr>
      </p:pic>
    </p:spTree>
    <p:extLst>
      <p:ext uri="{BB962C8B-B14F-4D97-AF65-F5344CB8AC3E}">
        <p14:creationId xmlns:p14="http://schemas.microsoft.com/office/powerpoint/2010/main" val="109899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DD73-671D-4E68-B66F-0EF21AF55AF0}"/>
              </a:ext>
            </a:extLst>
          </p:cNvPr>
          <p:cNvSpPr>
            <a:spLocks noGrp="1"/>
          </p:cNvSpPr>
          <p:nvPr>
            <p:ph type="title"/>
          </p:nvPr>
        </p:nvSpPr>
        <p:spPr>
          <a:xfrm>
            <a:off x="838200" y="365126"/>
            <a:ext cx="10515600" cy="775852"/>
          </a:xfrm>
        </p:spPr>
        <p:txBody>
          <a:bodyPr/>
          <a:lstStyle/>
          <a:p>
            <a:r>
              <a:rPr lang="en-US" dirty="0"/>
              <a:t>Venn diagram and basic relations</a:t>
            </a:r>
          </a:p>
        </p:txBody>
      </p:sp>
      <p:pic>
        <p:nvPicPr>
          <p:cNvPr id="4" name="Picture 3">
            <a:extLst>
              <a:ext uri="{FF2B5EF4-FFF2-40B4-BE49-F238E27FC236}">
                <a16:creationId xmlns:a16="http://schemas.microsoft.com/office/drawing/2014/main" id="{CDBD32E0-364A-4734-B77E-4386290282BF}"/>
              </a:ext>
            </a:extLst>
          </p:cNvPr>
          <p:cNvPicPr>
            <a:picLocks noChangeAspect="1"/>
          </p:cNvPicPr>
          <p:nvPr/>
        </p:nvPicPr>
        <p:blipFill>
          <a:blip r:embed="rId2"/>
          <a:stretch>
            <a:fillRect/>
          </a:stretch>
        </p:blipFill>
        <p:spPr>
          <a:xfrm>
            <a:off x="838200" y="1032156"/>
            <a:ext cx="5324475" cy="666750"/>
          </a:xfrm>
          <a:prstGeom prst="rect">
            <a:avLst/>
          </a:prstGeom>
        </p:spPr>
      </p:pic>
      <p:pic>
        <p:nvPicPr>
          <p:cNvPr id="5" name="Picture 4">
            <a:extLst>
              <a:ext uri="{FF2B5EF4-FFF2-40B4-BE49-F238E27FC236}">
                <a16:creationId xmlns:a16="http://schemas.microsoft.com/office/drawing/2014/main" id="{B8398A58-5C5A-4AE1-BCD4-4FD72B409537}"/>
              </a:ext>
            </a:extLst>
          </p:cNvPr>
          <p:cNvPicPr>
            <a:picLocks noChangeAspect="1"/>
          </p:cNvPicPr>
          <p:nvPr/>
        </p:nvPicPr>
        <p:blipFill>
          <a:blip r:embed="rId3"/>
          <a:stretch>
            <a:fillRect/>
          </a:stretch>
        </p:blipFill>
        <p:spPr>
          <a:xfrm>
            <a:off x="1216418" y="1698906"/>
            <a:ext cx="7639050" cy="4991100"/>
          </a:xfrm>
          <a:prstGeom prst="rect">
            <a:avLst/>
          </a:prstGeom>
        </p:spPr>
      </p:pic>
    </p:spTree>
    <p:extLst>
      <p:ext uri="{BB962C8B-B14F-4D97-AF65-F5344CB8AC3E}">
        <p14:creationId xmlns:p14="http://schemas.microsoft.com/office/powerpoint/2010/main" val="1221084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6EC3-6B5A-4DB4-AB75-9C006F06B138}"/>
              </a:ext>
            </a:extLst>
          </p:cNvPr>
          <p:cNvSpPr>
            <a:spLocks noGrp="1"/>
          </p:cNvSpPr>
          <p:nvPr>
            <p:ph type="title"/>
          </p:nvPr>
        </p:nvSpPr>
        <p:spPr>
          <a:xfrm>
            <a:off x="838200" y="365126"/>
            <a:ext cx="10515600" cy="735392"/>
          </a:xfrm>
        </p:spPr>
        <p:txBody>
          <a:bodyPr/>
          <a:lstStyle/>
          <a:p>
            <a:r>
              <a:rPr lang="en-US" dirty="0"/>
              <a:t>Probabilities with 3 event sets</a:t>
            </a:r>
          </a:p>
        </p:txBody>
      </p:sp>
      <p:pic>
        <p:nvPicPr>
          <p:cNvPr id="4" name="Picture 3">
            <a:extLst>
              <a:ext uri="{FF2B5EF4-FFF2-40B4-BE49-F238E27FC236}">
                <a16:creationId xmlns:a16="http://schemas.microsoft.com/office/drawing/2014/main" id="{7251C09B-B1EA-494E-A92D-7FC35F7ACFA7}"/>
              </a:ext>
            </a:extLst>
          </p:cNvPr>
          <p:cNvPicPr>
            <a:picLocks noChangeAspect="1"/>
          </p:cNvPicPr>
          <p:nvPr/>
        </p:nvPicPr>
        <p:blipFill>
          <a:blip r:embed="rId2"/>
          <a:stretch>
            <a:fillRect/>
          </a:stretch>
        </p:blipFill>
        <p:spPr>
          <a:xfrm>
            <a:off x="1595732" y="1606691"/>
            <a:ext cx="6038850" cy="666750"/>
          </a:xfrm>
          <a:prstGeom prst="rect">
            <a:avLst/>
          </a:prstGeom>
        </p:spPr>
      </p:pic>
      <p:pic>
        <p:nvPicPr>
          <p:cNvPr id="5" name="Picture 4">
            <a:extLst>
              <a:ext uri="{FF2B5EF4-FFF2-40B4-BE49-F238E27FC236}">
                <a16:creationId xmlns:a16="http://schemas.microsoft.com/office/drawing/2014/main" id="{9951990D-0C86-4283-8305-C4CFC8CAFA09}"/>
              </a:ext>
            </a:extLst>
          </p:cNvPr>
          <p:cNvPicPr>
            <a:picLocks noChangeAspect="1"/>
          </p:cNvPicPr>
          <p:nvPr/>
        </p:nvPicPr>
        <p:blipFill>
          <a:blip r:embed="rId3"/>
          <a:stretch>
            <a:fillRect/>
          </a:stretch>
        </p:blipFill>
        <p:spPr>
          <a:xfrm>
            <a:off x="543219" y="2442404"/>
            <a:ext cx="9296696" cy="3490338"/>
          </a:xfrm>
          <a:prstGeom prst="rect">
            <a:avLst/>
          </a:prstGeom>
        </p:spPr>
      </p:pic>
    </p:spTree>
    <p:extLst>
      <p:ext uri="{BB962C8B-B14F-4D97-AF65-F5344CB8AC3E}">
        <p14:creationId xmlns:p14="http://schemas.microsoft.com/office/powerpoint/2010/main" val="2776388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9D28-A4AE-4672-829D-B4ED402F114B}"/>
              </a:ext>
            </a:extLst>
          </p:cNvPr>
          <p:cNvSpPr>
            <a:spLocks noGrp="1"/>
          </p:cNvSpPr>
          <p:nvPr>
            <p:ph type="title"/>
          </p:nvPr>
        </p:nvSpPr>
        <p:spPr>
          <a:xfrm>
            <a:off x="817296" y="365126"/>
            <a:ext cx="10536504" cy="694932"/>
          </a:xfrm>
        </p:spPr>
        <p:txBody>
          <a:bodyPr>
            <a:normAutofit fontScale="90000"/>
          </a:bodyPr>
          <a:lstStyle/>
          <a:p>
            <a:endParaRPr lang="en-US"/>
          </a:p>
        </p:txBody>
      </p:sp>
      <p:pic>
        <p:nvPicPr>
          <p:cNvPr id="4" name="Picture 3">
            <a:extLst>
              <a:ext uri="{FF2B5EF4-FFF2-40B4-BE49-F238E27FC236}">
                <a16:creationId xmlns:a16="http://schemas.microsoft.com/office/drawing/2014/main" id="{DCB8E341-C415-4B0C-AA94-136EE415B9B9}"/>
              </a:ext>
            </a:extLst>
          </p:cNvPr>
          <p:cNvPicPr>
            <a:picLocks noChangeAspect="1"/>
          </p:cNvPicPr>
          <p:nvPr/>
        </p:nvPicPr>
        <p:blipFill>
          <a:blip r:embed="rId2"/>
          <a:stretch>
            <a:fillRect/>
          </a:stretch>
        </p:blipFill>
        <p:spPr>
          <a:xfrm>
            <a:off x="5422085" y="2584065"/>
            <a:ext cx="5086350" cy="2495550"/>
          </a:xfrm>
          <a:prstGeom prst="rect">
            <a:avLst/>
          </a:prstGeom>
        </p:spPr>
      </p:pic>
      <p:pic>
        <p:nvPicPr>
          <p:cNvPr id="5" name="Picture 4">
            <a:extLst>
              <a:ext uri="{FF2B5EF4-FFF2-40B4-BE49-F238E27FC236}">
                <a16:creationId xmlns:a16="http://schemas.microsoft.com/office/drawing/2014/main" id="{5843B802-5345-4B21-A181-749A84E82DBA}"/>
              </a:ext>
            </a:extLst>
          </p:cNvPr>
          <p:cNvPicPr>
            <a:picLocks noChangeAspect="1"/>
          </p:cNvPicPr>
          <p:nvPr/>
        </p:nvPicPr>
        <p:blipFill>
          <a:blip r:embed="rId3"/>
          <a:stretch>
            <a:fillRect/>
          </a:stretch>
        </p:blipFill>
        <p:spPr>
          <a:xfrm>
            <a:off x="744468" y="2584065"/>
            <a:ext cx="4762500" cy="2514600"/>
          </a:xfrm>
          <a:prstGeom prst="rect">
            <a:avLst/>
          </a:prstGeom>
        </p:spPr>
      </p:pic>
      <p:sp>
        <p:nvSpPr>
          <p:cNvPr id="6" name="TextBox 5">
            <a:extLst>
              <a:ext uri="{FF2B5EF4-FFF2-40B4-BE49-F238E27FC236}">
                <a16:creationId xmlns:a16="http://schemas.microsoft.com/office/drawing/2014/main" id="{F5E2A3E5-A3CF-4631-9241-5E1B27687210}"/>
              </a:ext>
            </a:extLst>
          </p:cNvPr>
          <p:cNvSpPr txBox="1"/>
          <p:nvPr/>
        </p:nvSpPr>
        <p:spPr>
          <a:xfrm>
            <a:off x="817296" y="1221897"/>
            <a:ext cx="10536504" cy="1200329"/>
          </a:xfrm>
          <a:prstGeom prst="rect">
            <a:avLst/>
          </a:prstGeom>
          <a:noFill/>
        </p:spPr>
        <p:txBody>
          <a:bodyPr wrap="square" rtlCol="0">
            <a:spAutoFit/>
          </a:bodyPr>
          <a:lstStyle/>
          <a:p>
            <a:r>
              <a:rPr lang="en-US" dirty="0"/>
              <a:t>Give the probabilities of the following events: (a) answered yes to all three parts, (b) had a cell phone but not an internet connection, (c) had an </a:t>
            </a:r>
            <a:r>
              <a:rPr lang="en-US" dirty="0" err="1"/>
              <a:t>ipod</a:t>
            </a:r>
            <a:r>
              <a:rPr lang="en-US" dirty="0"/>
              <a:t> but not a cell phone, (d ) had an internet connection but not an </a:t>
            </a:r>
            <a:r>
              <a:rPr lang="en-US" dirty="0" err="1"/>
              <a:t>ipod</a:t>
            </a:r>
            <a:r>
              <a:rPr lang="en-US" dirty="0"/>
              <a:t>, (e) had a cell phone or an internet connection but not an </a:t>
            </a:r>
            <a:r>
              <a:rPr lang="en-US" dirty="0" err="1"/>
              <a:t>ipod</a:t>
            </a:r>
            <a:r>
              <a:rPr lang="en-US" dirty="0"/>
              <a:t> and, ( f ) had a cell phone but not an </a:t>
            </a:r>
            <a:r>
              <a:rPr lang="en-US" dirty="0" err="1"/>
              <a:t>ipod</a:t>
            </a:r>
            <a:r>
              <a:rPr lang="en-US" dirty="0"/>
              <a:t> or an internet connection.</a:t>
            </a:r>
          </a:p>
        </p:txBody>
      </p:sp>
      <p:pic>
        <p:nvPicPr>
          <p:cNvPr id="7" name="Picture 6">
            <a:extLst>
              <a:ext uri="{FF2B5EF4-FFF2-40B4-BE49-F238E27FC236}">
                <a16:creationId xmlns:a16="http://schemas.microsoft.com/office/drawing/2014/main" id="{4F986BA7-FE21-4849-85A5-CD66947241CE}"/>
              </a:ext>
            </a:extLst>
          </p:cNvPr>
          <p:cNvPicPr>
            <a:picLocks noChangeAspect="1"/>
          </p:cNvPicPr>
          <p:nvPr/>
        </p:nvPicPr>
        <p:blipFill>
          <a:blip r:embed="rId4"/>
          <a:stretch>
            <a:fillRect/>
          </a:stretch>
        </p:blipFill>
        <p:spPr>
          <a:xfrm>
            <a:off x="817296" y="5079615"/>
            <a:ext cx="6600825" cy="1743075"/>
          </a:xfrm>
          <a:prstGeom prst="rect">
            <a:avLst/>
          </a:prstGeom>
        </p:spPr>
      </p:pic>
    </p:spTree>
    <p:extLst>
      <p:ext uri="{BB962C8B-B14F-4D97-AF65-F5344CB8AC3E}">
        <p14:creationId xmlns:p14="http://schemas.microsoft.com/office/powerpoint/2010/main" val="1732516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094B-2AEC-4BB4-AB77-9544FD93D786}"/>
              </a:ext>
            </a:extLst>
          </p:cNvPr>
          <p:cNvSpPr>
            <a:spLocks noGrp="1"/>
          </p:cNvSpPr>
          <p:nvPr>
            <p:ph type="title"/>
          </p:nvPr>
        </p:nvSpPr>
        <p:spPr>
          <a:xfrm>
            <a:off x="838200" y="365126"/>
            <a:ext cx="10515600" cy="686840"/>
          </a:xfrm>
        </p:spPr>
        <p:txBody>
          <a:bodyPr>
            <a:normAutofit fontScale="90000"/>
          </a:bodyPr>
          <a:lstStyle/>
          <a:p>
            <a:endParaRPr lang="en-US"/>
          </a:p>
        </p:txBody>
      </p:sp>
      <p:pic>
        <p:nvPicPr>
          <p:cNvPr id="5" name="Picture 4">
            <a:extLst>
              <a:ext uri="{FF2B5EF4-FFF2-40B4-BE49-F238E27FC236}">
                <a16:creationId xmlns:a16="http://schemas.microsoft.com/office/drawing/2014/main" id="{15D1D720-D4CC-4C10-AC83-27A977588595}"/>
              </a:ext>
            </a:extLst>
          </p:cNvPr>
          <p:cNvPicPr>
            <a:picLocks noChangeAspect="1"/>
          </p:cNvPicPr>
          <p:nvPr/>
        </p:nvPicPr>
        <p:blipFill>
          <a:blip r:embed="rId2"/>
          <a:stretch>
            <a:fillRect/>
          </a:stretch>
        </p:blipFill>
        <p:spPr>
          <a:xfrm>
            <a:off x="687780" y="1340518"/>
            <a:ext cx="8696325" cy="2438400"/>
          </a:xfrm>
          <a:prstGeom prst="rect">
            <a:avLst/>
          </a:prstGeom>
        </p:spPr>
      </p:pic>
      <p:pic>
        <p:nvPicPr>
          <p:cNvPr id="7" name="Picture 6">
            <a:extLst>
              <a:ext uri="{FF2B5EF4-FFF2-40B4-BE49-F238E27FC236}">
                <a16:creationId xmlns:a16="http://schemas.microsoft.com/office/drawing/2014/main" id="{EAA0A93F-B8DE-4B61-A3F3-458C73074274}"/>
              </a:ext>
            </a:extLst>
          </p:cNvPr>
          <p:cNvPicPr>
            <a:picLocks noChangeAspect="1"/>
          </p:cNvPicPr>
          <p:nvPr/>
        </p:nvPicPr>
        <p:blipFill>
          <a:blip r:embed="rId3"/>
          <a:stretch>
            <a:fillRect/>
          </a:stretch>
        </p:blipFill>
        <p:spPr>
          <a:xfrm>
            <a:off x="2607615" y="3653427"/>
            <a:ext cx="4581525" cy="2771775"/>
          </a:xfrm>
          <a:prstGeom prst="rect">
            <a:avLst/>
          </a:prstGeom>
        </p:spPr>
      </p:pic>
    </p:spTree>
    <p:extLst>
      <p:ext uri="{BB962C8B-B14F-4D97-AF65-F5344CB8AC3E}">
        <p14:creationId xmlns:p14="http://schemas.microsoft.com/office/powerpoint/2010/main" val="2311975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C953-99AA-4A97-9BA6-A5DFBCFC7FB0}"/>
              </a:ext>
            </a:extLst>
          </p:cNvPr>
          <p:cNvSpPr>
            <a:spLocks noGrp="1"/>
          </p:cNvSpPr>
          <p:nvPr>
            <p:ph type="title"/>
          </p:nvPr>
        </p:nvSpPr>
        <p:spPr>
          <a:xfrm>
            <a:off x="838200" y="365125"/>
            <a:ext cx="10515600" cy="662563"/>
          </a:xfrm>
        </p:spPr>
        <p:txBody>
          <a:bodyPr>
            <a:normAutofit fontScale="90000"/>
          </a:bodyPr>
          <a:lstStyle/>
          <a:p>
            <a:r>
              <a:rPr lang="en-US" dirty="0"/>
              <a:t>Binomial distribution</a:t>
            </a:r>
          </a:p>
        </p:txBody>
      </p:sp>
      <p:sp>
        <p:nvSpPr>
          <p:cNvPr id="3" name="Content Placeholder 2">
            <a:extLst>
              <a:ext uri="{FF2B5EF4-FFF2-40B4-BE49-F238E27FC236}">
                <a16:creationId xmlns:a16="http://schemas.microsoft.com/office/drawing/2014/main" id="{401E8ADD-6C94-46E7-B9EF-46BE9503DEAA}"/>
              </a:ext>
            </a:extLst>
          </p:cNvPr>
          <p:cNvSpPr>
            <a:spLocks noGrp="1"/>
          </p:cNvSpPr>
          <p:nvPr>
            <p:ph idx="1"/>
          </p:nvPr>
        </p:nvSpPr>
        <p:spPr>
          <a:xfrm>
            <a:off x="695915" y="1027689"/>
            <a:ext cx="10657885" cy="873940"/>
          </a:xfrm>
        </p:spPr>
        <p:txBody>
          <a:bodyPr/>
          <a:lstStyle/>
          <a:p>
            <a:r>
              <a:rPr lang="en-US" dirty="0"/>
              <a:t>Find the probability that in five tosses of a fair die a 3 appears (a) at no time, (b) once, (c) twice, (d) three times, (e) four times, (f ) five times, </a:t>
            </a:r>
          </a:p>
        </p:txBody>
      </p:sp>
      <p:pic>
        <p:nvPicPr>
          <p:cNvPr id="4" name="Picture 3">
            <a:extLst>
              <a:ext uri="{FF2B5EF4-FFF2-40B4-BE49-F238E27FC236}">
                <a16:creationId xmlns:a16="http://schemas.microsoft.com/office/drawing/2014/main" id="{37461B9A-4051-4FBC-9ECD-AEEEA4965748}"/>
              </a:ext>
            </a:extLst>
          </p:cNvPr>
          <p:cNvPicPr>
            <a:picLocks noChangeAspect="1"/>
          </p:cNvPicPr>
          <p:nvPr/>
        </p:nvPicPr>
        <p:blipFill>
          <a:blip r:embed="rId2"/>
          <a:stretch>
            <a:fillRect/>
          </a:stretch>
        </p:blipFill>
        <p:spPr>
          <a:xfrm>
            <a:off x="1634591" y="1901629"/>
            <a:ext cx="7687434" cy="4679349"/>
          </a:xfrm>
          <a:prstGeom prst="rect">
            <a:avLst/>
          </a:prstGeom>
        </p:spPr>
      </p:pic>
    </p:spTree>
    <p:extLst>
      <p:ext uri="{BB962C8B-B14F-4D97-AF65-F5344CB8AC3E}">
        <p14:creationId xmlns:p14="http://schemas.microsoft.com/office/powerpoint/2010/main" val="3521753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76027-8F51-441F-B096-AD60DD2905CE}"/>
              </a:ext>
            </a:extLst>
          </p:cNvPr>
          <p:cNvSpPr>
            <a:spLocks noGrp="1"/>
          </p:cNvSpPr>
          <p:nvPr>
            <p:ph type="title"/>
          </p:nvPr>
        </p:nvSpPr>
        <p:spPr>
          <a:xfrm>
            <a:off x="838200" y="365126"/>
            <a:ext cx="10515600" cy="686840"/>
          </a:xfrm>
        </p:spPr>
        <p:txBody>
          <a:bodyPr>
            <a:normAutofit fontScale="90000"/>
          </a:bodyPr>
          <a:lstStyle/>
          <a:p>
            <a:endParaRPr lang="en-US" dirty="0"/>
          </a:p>
        </p:txBody>
      </p:sp>
      <p:pic>
        <p:nvPicPr>
          <p:cNvPr id="4" name="Content Placeholder 3">
            <a:extLst>
              <a:ext uri="{FF2B5EF4-FFF2-40B4-BE49-F238E27FC236}">
                <a16:creationId xmlns:a16="http://schemas.microsoft.com/office/drawing/2014/main" id="{942B2CB7-786F-443D-851E-8AE3BB3A82AD}"/>
              </a:ext>
            </a:extLst>
          </p:cNvPr>
          <p:cNvPicPr>
            <a:picLocks noGrp="1" noChangeAspect="1"/>
          </p:cNvPicPr>
          <p:nvPr>
            <p:ph idx="1"/>
          </p:nvPr>
        </p:nvPicPr>
        <p:blipFill>
          <a:blip r:embed="rId2"/>
          <a:stretch>
            <a:fillRect/>
          </a:stretch>
        </p:blipFill>
        <p:spPr>
          <a:xfrm>
            <a:off x="1433470" y="1314211"/>
            <a:ext cx="7658100" cy="3143250"/>
          </a:xfrm>
          <a:prstGeom prst="rect">
            <a:avLst/>
          </a:prstGeom>
        </p:spPr>
      </p:pic>
    </p:spTree>
    <p:extLst>
      <p:ext uri="{BB962C8B-B14F-4D97-AF65-F5344CB8AC3E}">
        <p14:creationId xmlns:p14="http://schemas.microsoft.com/office/powerpoint/2010/main" val="107410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1388-75A2-471B-B57D-F062E6888AF8}"/>
              </a:ext>
            </a:extLst>
          </p:cNvPr>
          <p:cNvSpPr>
            <a:spLocks noGrp="1"/>
          </p:cNvSpPr>
          <p:nvPr>
            <p:ph type="title"/>
          </p:nvPr>
        </p:nvSpPr>
        <p:spPr>
          <a:xfrm>
            <a:off x="914400" y="365125"/>
            <a:ext cx="10439400" cy="638287"/>
          </a:xfrm>
        </p:spPr>
        <p:txBody>
          <a:bodyPr>
            <a:normAutofit fontScale="90000"/>
          </a:bodyPr>
          <a:lstStyle/>
          <a:p>
            <a:r>
              <a:rPr lang="en-US" dirty="0"/>
              <a:t>Class mark, observed values, class intervals</a:t>
            </a:r>
          </a:p>
        </p:txBody>
      </p:sp>
      <p:pic>
        <p:nvPicPr>
          <p:cNvPr id="4" name="Content Placeholder 3">
            <a:extLst>
              <a:ext uri="{FF2B5EF4-FFF2-40B4-BE49-F238E27FC236}">
                <a16:creationId xmlns:a16="http://schemas.microsoft.com/office/drawing/2014/main" id="{13A458BA-3C70-4F4B-8904-0A7094B738F6}"/>
              </a:ext>
            </a:extLst>
          </p:cNvPr>
          <p:cNvPicPr>
            <a:picLocks noGrp="1" noChangeAspect="1"/>
          </p:cNvPicPr>
          <p:nvPr>
            <p:ph idx="1"/>
          </p:nvPr>
        </p:nvPicPr>
        <p:blipFill>
          <a:blip r:embed="rId2"/>
          <a:stretch>
            <a:fillRect/>
          </a:stretch>
        </p:blipFill>
        <p:spPr>
          <a:xfrm>
            <a:off x="1368101" y="1304925"/>
            <a:ext cx="8334375" cy="2124075"/>
          </a:xfrm>
          <a:prstGeom prst="rect">
            <a:avLst/>
          </a:prstGeom>
        </p:spPr>
      </p:pic>
      <p:pic>
        <p:nvPicPr>
          <p:cNvPr id="5" name="Picture 4">
            <a:extLst>
              <a:ext uri="{FF2B5EF4-FFF2-40B4-BE49-F238E27FC236}">
                <a16:creationId xmlns:a16="http://schemas.microsoft.com/office/drawing/2014/main" id="{107B6FD4-649E-4B8A-8AAA-7CF8368A5A5F}"/>
              </a:ext>
            </a:extLst>
          </p:cNvPr>
          <p:cNvPicPr>
            <a:picLocks noChangeAspect="1"/>
          </p:cNvPicPr>
          <p:nvPr/>
        </p:nvPicPr>
        <p:blipFill>
          <a:blip r:embed="rId3"/>
          <a:stretch>
            <a:fillRect/>
          </a:stretch>
        </p:blipFill>
        <p:spPr>
          <a:xfrm>
            <a:off x="1496688" y="3115856"/>
            <a:ext cx="8077200" cy="5238750"/>
          </a:xfrm>
          <a:prstGeom prst="rect">
            <a:avLst/>
          </a:prstGeom>
        </p:spPr>
      </p:pic>
    </p:spTree>
    <p:extLst>
      <p:ext uri="{BB962C8B-B14F-4D97-AF65-F5344CB8AC3E}">
        <p14:creationId xmlns:p14="http://schemas.microsoft.com/office/powerpoint/2010/main" val="2838120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EDFF-06E4-4A01-A538-98BE54D74F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CA75E7-3903-4BA7-86D7-C7AE4E2CA5BD}"/>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6C045AA6-7287-40DD-8F06-651C39D4BCEA}"/>
              </a:ext>
            </a:extLst>
          </p:cNvPr>
          <p:cNvPicPr>
            <a:picLocks noChangeAspect="1"/>
          </p:cNvPicPr>
          <p:nvPr/>
        </p:nvPicPr>
        <p:blipFill>
          <a:blip r:embed="rId2"/>
          <a:stretch>
            <a:fillRect/>
          </a:stretch>
        </p:blipFill>
        <p:spPr>
          <a:xfrm>
            <a:off x="1072869" y="2141567"/>
            <a:ext cx="8553450" cy="1619250"/>
          </a:xfrm>
          <a:prstGeom prst="rect">
            <a:avLst/>
          </a:prstGeom>
        </p:spPr>
      </p:pic>
    </p:spTree>
    <p:extLst>
      <p:ext uri="{BB962C8B-B14F-4D97-AF65-F5344CB8AC3E}">
        <p14:creationId xmlns:p14="http://schemas.microsoft.com/office/powerpoint/2010/main" val="257221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6A81-947B-49F9-A225-AF7396DC602E}"/>
              </a:ext>
            </a:extLst>
          </p:cNvPr>
          <p:cNvSpPr>
            <a:spLocks noGrp="1"/>
          </p:cNvSpPr>
          <p:nvPr>
            <p:ph type="title"/>
          </p:nvPr>
        </p:nvSpPr>
        <p:spPr>
          <a:xfrm>
            <a:off x="760651" y="365126"/>
            <a:ext cx="10593149" cy="703024"/>
          </a:xfrm>
        </p:spPr>
        <p:txBody>
          <a:bodyPr/>
          <a:lstStyle/>
          <a:p>
            <a:endParaRPr lang="en-US"/>
          </a:p>
        </p:txBody>
      </p:sp>
      <p:pic>
        <p:nvPicPr>
          <p:cNvPr id="4" name="Picture 3">
            <a:extLst>
              <a:ext uri="{FF2B5EF4-FFF2-40B4-BE49-F238E27FC236}">
                <a16:creationId xmlns:a16="http://schemas.microsoft.com/office/drawing/2014/main" id="{3D04F03A-6AE4-4702-91DE-66BE97F2DC94}"/>
              </a:ext>
            </a:extLst>
          </p:cNvPr>
          <p:cNvPicPr>
            <a:picLocks noChangeAspect="1"/>
          </p:cNvPicPr>
          <p:nvPr/>
        </p:nvPicPr>
        <p:blipFill>
          <a:blip r:embed="rId2"/>
          <a:stretch>
            <a:fillRect/>
          </a:stretch>
        </p:blipFill>
        <p:spPr>
          <a:xfrm>
            <a:off x="1343235" y="1449486"/>
            <a:ext cx="8696325" cy="4800600"/>
          </a:xfrm>
          <a:prstGeom prst="rect">
            <a:avLst/>
          </a:prstGeom>
        </p:spPr>
      </p:pic>
    </p:spTree>
    <p:extLst>
      <p:ext uri="{BB962C8B-B14F-4D97-AF65-F5344CB8AC3E}">
        <p14:creationId xmlns:p14="http://schemas.microsoft.com/office/powerpoint/2010/main" val="937140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785067" y="582741"/>
            <a:ext cx="10359410" cy="1217735"/>
          </a:xfrm>
          <a:prstGeom prst="rect">
            <a:avLst/>
          </a:prstGeom>
          <a:noFill/>
          <a:ln w="9525">
            <a:noFill/>
            <a:miter lim="800000"/>
            <a:headEnd/>
            <a:tailEnd/>
          </a:ln>
        </p:spPr>
        <p:txBody>
          <a:bodyPr wrap="square" lIns="108678" tIns="54339" rIns="108678" bIns="54339" anchor="ctr">
            <a:spAutoFit/>
          </a:bodyPr>
          <a:lstStyle/>
          <a:p>
            <a:pPr eaLnBrk="0" hangingPunct="0"/>
            <a:r>
              <a:rPr lang="en-GB" sz="3600" b="1" dirty="0">
                <a:latin typeface="Helvetica Neue"/>
                <a:cs typeface="Arial" pitchFamily="34" charset="0"/>
              </a:rPr>
              <a:t>Standard error of difference between two means if the two sample sizes are not equal </a:t>
            </a:r>
          </a:p>
        </p:txBody>
      </p:sp>
      <p:graphicFrame>
        <p:nvGraphicFramePr>
          <p:cNvPr id="5" name="Object 4"/>
          <p:cNvGraphicFramePr>
            <a:graphicFrameLocks noChangeAspect="1"/>
          </p:cNvGraphicFramePr>
          <p:nvPr/>
        </p:nvGraphicFramePr>
        <p:xfrm>
          <a:off x="2743532" y="1800475"/>
          <a:ext cx="6002595" cy="1576906"/>
        </p:xfrm>
        <a:graphic>
          <a:graphicData uri="http://schemas.openxmlformats.org/presentationml/2006/ole">
            <mc:AlternateContent xmlns:mc="http://schemas.openxmlformats.org/markup-compatibility/2006">
              <mc:Choice xmlns:v="urn:schemas-microsoft-com:vml" Requires="v">
                <p:oleObj spid="_x0000_s1037" name="Equation" r:id="rId4" imgW="1701720" imgH="558720" progId="Equation.3">
                  <p:embed/>
                </p:oleObj>
              </mc:Choice>
              <mc:Fallback>
                <p:oleObj name="Equation" r:id="rId4" imgW="1701720" imgH="558720" progId="Equation.3">
                  <p:embed/>
                  <p:pic>
                    <p:nvPicPr>
                      <p:cNvPr id="5" name="Object 4"/>
                      <p:cNvPicPr>
                        <a:picLocks noChangeAspect="1" noChangeArrowheads="1"/>
                      </p:cNvPicPr>
                      <p:nvPr/>
                    </p:nvPicPr>
                    <p:blipFill>
                      <a:blip r:embed="rId5"/>
                      <a:srcRect/>
                      <a:stretch>
                        <a:fillRect/>
                      </a:stretch>
                    </p:blipFill>
                    <p:spPr bwMode="auto">
                      <a:xfrm>
                        <a:off x="2743532" y="1800475"/>
                        <a:ext cx="6002595" cy="1576906"/>
                      </a:xfrm>
                      <a:prstGeom prst="rect">
                        <a:avLst/>
                      </a:prstGeom>
                      <a:solidFill>
                        <a:schemeClr val="bg1"/>
                      </a:solidFill>
                      <a:ln w="38100">
                        <a:solidFill>
                          <a:schemeClr val="bg1"/>
                        </a:solidFill>
                        <a:miter lim="800000"/>
                        <a:headEnd/>
                        <a:tailEnd/>
                      </a:ln>
                    </p:spPr>
                  </p:pic>
                </p:oleObj>
              </mc:Fallback>
            </mc:AlternateContent>
          </a:graphicData>
        </a:graphic>
      </p:graphicFrame>
      <p:sp>
        <p:nvSpPr>
          <p:cNvPr id="6" name="Rectangle 5"/>
          <p:cNvSpPr>
            <a:spLocks noChangeArrowheads="1"/>
          </p:cNvSpPr>
          <p:nvPr/>
        </p:nvSpPr>
        <p:spPr bwMode="auto">
          <a:xfrm>
            <a:off x="825870" y="2564643"/>
            <a:ext cx="11047003" cy="3711816"/>
          </a:xfrm>
          <a:prstGeom prst="rect">
            <a:avLst/>
          </a:prstGeom>
          <a:noFill/>
          <a:ln w="9525">
            <a:noFill/>
            <a:miter lim="800000"/>
            <a:headEnd/>
            <a:tailEnd/>
          </a:ln>
        </p:spPr>
        <p:txBody>
          <a:bodyPr wrap="square" lIns="108678" tIns="54339" rIns="108678" bIns="54339" anchor="ctr">
            <a:spAutoFit/>
          </a:bodyPr>
          <a:lstStyle/>
          <a:p>
            <a:pPr eaLnBrk="0" hangingPunct="0">
              <a:lnSpc>
                <a:spcPct val="150000"/>
              </a:lnSpc>
            </a:pPr>
            <a:r>
              <a:rPr lang="en-GB" sz="3200" dirty="0">
                <a:latin typeface="Helvetica Neue"/>
                <a:cs typeface="Arial" pitchFamily="34" charset="0"/>
              </a:rPr>
              <a:t>where </a:t>
            </a:r>
          </a:p>
          <a:p>
            <a:pPr eaLnBrk="0" hangingPunct="0">
              <a:lnSpc>
                <a:spcPct val="150000"/>
              </a:lnSpc>
            </a:pPr>
            <a:r>
              <a:rPr lang="en-GB" sz="3200" dirty="0">
                <a:latin typeface="Helvetica Neue"/>
                <a:cs typeface="Arial" pitchFamily="34" charset="0"/>
              </a:rPr>
              <a:t>- s</a:t>
            </a:r>
            <a:r>
              <a:rPr lang="en-GB" sz="3200" baseline="-25000" dirty="0">
                <a:latin typeface="Helvetica Neue"/>
                <a:cs typeface="Arial" pitchFamily="34" charset="0"/>
              </a:rPr>
              <a:t>1</a:t>
            </a:r>
            <a:r>
              <a:rPr lang="en-GB" sz="3200" dirty="0">
                <a:latin typeface="Helvetica Neue"/>
                <a:cs typeface="Arial" pitchFamily="34" charset="0"/>
              </a:rPr>
              <a:t>: the sample SD of group 1 </a:t>
            </a:r>
          </a:p>
          <a:p>
            <a:pPr eaLnBrk="0" hangingPunct="0">
              <a:lnSpc>
                <a:spcPct val="150000"/>
              </a:lnSpc>
            </a:pPr>
            <a:r>
              <a:rPr lang="en-GB" sz="3200" dirty="0">
                <a:latin typeface="Helvetica Neue"/>
                <a:cs typeface="Arial" pitchFamily="34" charset="0"/>
              </a:rPr>
              <a:t>- s</a:t>
            </a:r>
            <a:r>
              <a:rPr lang="en-GB" sz="3200" baseline="-25000" dirty="0">
                <a:latin typeface="Helvetica Neue"/>
                <a:cs typeface="Arial" pitchFamily="34" charset="0"/>
              </a:rPr>
              <a:t>2</a:t>
            </a:r>
            <a:r>
              <a:rPr lang="en-GB" sz="3200" dirty="0">
                <a:latin typeface="Helvetica Neue"/>
                <a:cs typeface="Arial" pitchFamily="34" charset="0"/>
              </a:rPr>
              <a:t>: the sample SD of group 2</a:t>
            </a:r>
          </a:p>
          <a:p>
            <a:pPr eaLnBrk="0" hangingPunct="0">
              <a:lnSpc>
                <a:spcPct val="150000"/>
              </a:lnSpc>
            </a:pPr>
            <a:r>
              <a:rPr lang="en-GB" sz="3200" dirty="0">
                <a:latin typeface="Helvetica Neue"/>
                <a:cs typeface="Arial" pitchFamily="34" charset="0"/>
              </a:rPr>
              <a:t>- n</a:t>
            </a:r>
            <a:r>
              <a:rPr lang="en-GB" sz="3200" baseline="-25000" dirty="0">
                <a:latin typeface="Helvetica Neue"/>
                <a:cs typeface="Arial" pitchFamily="34" charset="0"/>
              </a:rPr>
              <a:t>1</a:t>
            </a:r>
            <a:r>
              <a:rPr lang="en-GB" sz="3200" dirty="0">
                <a:latin typeface="Helvetica Neue"/>
                <a:cs typeface="Arial" pitchFamily="34" charset="0"/>
              </a:rPr>
              <a:t>: the sample size of group 1</a:t>
            </a:r>
          </a:p>
          <a:p>
            <a:pPr eaLnBrk="0" hangingPunct="0">
              <a:lnSpc>
                <a:spcPct val="150000"/>
              </a:lnSpc>
            </a:pPr>
            <a:r>
              <a:rPr lang="en-GB" sz="3200" dirty="0">
                <a:latin typeface="Helvetica Neue"/>
                <a:cs typeface="Arial" pitchFamily="34" charset="0"/>
              </a:rPr>
              <a:t>- n</a:t>
            </a:r>
            <a:r>
              <a:rPr lang="en-GB" sz="3200" baseline="-25000" dirty="0">
                <a:latin typeface="Helvetica Neue"/>
                <a:cs typeface="Arial" pitchFamily="34" charset="0"/>
              </a:rPr>
              <a:t>2</a:t>
            </a:r>
            <a:r>
              <a:rPr lang="en-GB" sz="3200" dirty="0">
                <a:latin typeface="Helvetica Neue"/>
                <a:cs typeface="Arial" pitchFamily="34" charset="0"/>
              </a:rPr>
              <a:t>: the sample size of group 2 </a:t>
            </a:r>
            <a:endParaRPr lang="en-US" sz="3200" dirty="0">
              <a:latin typeface="Helvetica Neue"/>
              <a:cs typeface="Arial" pitchFamily="34" charset="0"/>
            </a:endParaRPr>
          </a:p>
        </p:txBody>
      </p:sp>
    </p:spTree>
    <p:extLst>
      <p:ext uri="{BB962C8B-B14F-4D97-AF65-F5344CB8AC3E}">
        <p14:creationId xmlns:p14="http://schemas.microsoft.com/office/powerpoint/2010/main" val="362910640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arrow.wav"/>
          </p:stSnd>
        </p:sndAc>
      </p:transition>
    </mc:Choice>
    <mc:Fallback xmlns="">
      <p:transition spd="slow">
        <p:fade/>
        <p:sndAc>
          <p:stSnd>
            <p:snd r:embed="rId8" name="arrow.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8488-E3AA-48C5-98A7-194394D6569A}"/>
              </a:ext>
            </a:extLst>
          </p:cNvPr>
          <p:cNvSpPr>
            <a:spLocks noGrp="1"/>
          </p:cNvSpPr>
          <p:nvPr>
            <p:ph type="title"/>
          </p:nvPr>
        </p:nvSpPr>
        <p:spPr>
          <a:xfrm>
            <a:off x="838200" y="365126"/>
            <a:ext cx="10515600" cy="783944"/>
          </a:xfrm>
        </p:spPr>
        <p:txBody>
          <a:bodyPr/>
          <a:lstStyle/>
          <a:p>
            <a:r>
              <a:rPr lang="en-US" dirty="0"/>
              <a:t>Proportions</a:t>
            </a:r>
          </a:p>
        </p:txBody>
      </p:sp>
      <p:sp>
        <p:nvSpPr>
          <p:cNvPr id="3" name="Content Placeholder 2">
            <a:extLst>
              <a:ext uri="{FF2B5EF4-FFF2-40B4-BE49-F238E27FC236}">
                <a16:creationId xmlns:a16="http://schemas.microsoft.com/office/drawing/2014/main" id="{E11ADA90-579B-41B8-B7BA-4557D249BB9D}"/>
              </a:ext>
            </a:extLst>
          </p:cNvPr>
          <p:cNvSpPr>
            <a:spLocks noGrp="1"/>
          </p:cNvSpPr>
          <p:nvPr>
            <p:ph idx="1"/>
          </p:nvPr>
        </p:nvSpPr>
        <p:spPr>
          <a:xfrm>
            <a:off x="838200" y="1092425"/>
            <a:ext cx="10515600" cy="5141182"/>
          </a:xfrm>
        </p:spPr>
        <p:txBody>
          <a:bodyPr>
            <a:normAutofit lnSpcReduction="10000"/>
          </a:bodyPr>
          <a:lstStyle/>
          <a:p>
            <a:pPr marL="0" indent="0">
              <a:buNone/>
            </a:pPr>
            <a:r>
              <a:rPr lang="en-US" dirty="0"/>
              <a:t>Find the probability that in 120 tosses of a fair coin </a:t>
            </a:r>
          </a:p>
          <a:p>
            <a:pPr marL="514350" indent="-514350">
              <a:buAutoNum type="alphaLcParenBoth"/>
            </a:pPr>
            <a:r>
              <a:rPr lang="en-US" dirty="0"/>
              <a:t>less than 40% or more than 60% will be heads and </a:t>
            </a:r>
          </a:p>
          <a:p>
            <a:pPr marL="514350" indent="-514350">
              <a:buAutoNum type="alphaLcParenBoth"/>
            </a:pPr>
            <a:r>
              <a:rPr lang="en-US" dirty="0"/>
              <a:t>(b) 5 8 or more will be heads. </a:t>
            </a:r>
          </a:p>
          <a:p>
            <a:pPr marL="0" indent="0">
              <a:buNone/>
            </a:pPr>
            <a:r>
              <a:rPr lang="en-US" dirty="0"/>
              <a:t>SOLUTION </a:t>
            </a:r>
          </a:p>
          <a:p>
            <a:pPr marL="0" indent="0">
              <a:buNone/>
            </a:pPr>
            <a:r>
              <a:rPr lang="en-US" dirty="0"/>
              <a:t>First method </a:t>
            </a:r>
          </a:p>
          <a:p>
            <a:pPr marL="0" indent="0">
              <a:buNone/>
            </a:pPr>
            <a:r>
              <a:rPr lang="en-US" dirty="0"/>
              <a:t>We consider the 120 tosses of the coin to be a sample from the infinite population of all possible tosses of the coin. </a:t>
            </a:r>
          </a:p>
          <a:p>
            <a:pPr marL="0" indent="0">
              <a:buNone/>
            </a:pPr>
            <a:r>
              <a:rPr lang="en-US" dirty="0"/>
              <a:t>In this population the probability of heads is p = 1/ 2 and the probability of tails is q = 1 = p = 1/2. </a:t>
            </a:r>
          </a:p>
          <a:p>
            <a:pPr marL="0" indent="0">
              <a:buNone/>
            </a:pPr>
            <a:r>
              <a:rPr lang="en-US" dirty="0"/>
              <a:t>(a) We require the probability that the number of heads in 120 tosses will be less than 48 or more than 72. </a:t>
            </a:r>
          </a:p>
        </p:txBody>
      </p:sp>
    </p:spTree>
    <p:extLst>
      <p:ext uri="{BB962C8B-B14F-4D97-AF65-F5344CB8AC3E}">
        <p14:creationId xmlns:p14="http://schemas.microsoft.com/office/powerpoint/2010/main" val="109651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81B2-C89E-43DC-A160-AA0A95156BAF}"/>
              </a:ext>
            </a:extLst>
          </p:cNvPr>
          <p:cNvSpPr>
            <a:spLocks noGrp="1"/>
          </p:cNvSpPr>
          <p:nvPr>
            <p:ph type="title"/>
          </p:nvPr>
        </p:nvSpPr>
        <p:spPr>
          <a:xfrm>
            <a:off x="760651" y="365126"/>
            <a:ext cx="10593149" cy="703024"/>
          </a:xfrm>
        </p:spPr>
        <p:txBody>
          <a:bodyPr/>
          <a:lstStyle/>
          <a:p>
            <a:endParaRPr lang="en-US" dirty="0"/>
          </a:p>
        </p:txBody>
      </p:sp>
      <p:sp>
        <p:nvSpPr>
          <p:cNvPr id="3" name="Content Placeholder 2">
            <a:extLst>
              <a:ext uri="{FF2B5EF4-FFF2-40B4-BE49-F238E27FC236}">
                <a16:creationId xmlns:a16="http://schemas.microsoft.com/office/drawing/2014/main" id="{6FA0D4B7-B342-4DBC-A0B2-794768981A74}"/>
              </a:ext>
            </a:extLst>
          </p:cNvPr>
          <p:cNvSpPr>
            <a:spLocks noGrp="1"/>
          </p:cNvSpPr>
          <p:nvPr>
            <p:ph idx="1"/>
          </p:nvPr>
        </p:nvSpPr>
        <p:spPr>
          <a:xfrm>
            <a:off x="760651" y="1068151"/>
            <a:ext cx="10593149" cy="1788338"/>
          </a:xfrm>
        </p:spPr>
        <p:txBody>
          <a:bodyPr/>
          <a:lstStyle/>
          <a:p>
            <a:r>
              <a:rPr lang="en-US" dirty="0"/>
              <a:t>We proceed, using the normal approximation to the binomial. </a:t>
            </a:r>
          </a:p>
          <a:p>
            <a:r>
              <a:rPr lang="en-US" dirty="0"/>
              <a:t>Since the number of heads is a discrete variable, we ask for the probability that the number of heads is less than 47.5 or greater than 72.5.</a:t>
            </a:r>
          </a:p>
          <a:p>
            <a:endParaRPr lang="en-US" dirty="0"/>
          </a:p>
        </p:txBody>
      </p:sp>
      <p:pic>
        <p:nvPicPr>
          <p:cNvPr id="4" name="Picture 3">
            <a:extLst>
              <a:ext uri="{FF2B5EF4-FFF2-40B4-BE49-F238E27FC236}">
                <a16:creationId xmlns:a16="http://schemas.microsoft.com/office/drawing/2014/main" id="{C59939D5-CC1F-40CC-A97F-032929285812}"/>
              </a:ext>
            </a:extLst>
          </p:cNvPr>
          <p:cNvPicPr>
            <a:picLocks noChangeAspect="1"/>
          </p:cNvPicPr>
          <p:nvPr/>
        </p:nvPicPr>
        <p:blipFill>
          <a:blip r:embed="rId2"/>
          <a:stretch>
            <a:fillRect/>
          </a:stretch>
        </p:blipFill>
        <p:spPr>
          <a:xfrm>
            <a:off x="2366962" y="2696502"/>
            <a:ext cx="5061526" cy="3952621"/>
          </a:xfrm>
          <a:prstGeom prst="rect">
            <a:avLst/>
          </a:prstGeom>
        </p:spPr>
      </p:pic>
    </p:spTree>
    <p:extLst>
      <p:ext uri="{BB962C8B-B14F-4D97-AF65-F5344CB8AC3E}">
        <p14:creationId xmlns:p14="http://schemas.microsoft.com/office/powerpoint/2010/main" val="2371092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5FEA-F714-45C5-AA39-D2EC4BEEBED6}"/>
              </a:ext>
            </a:extLst>
          </p:cNvPr>
          <p:cNvSpPr>
            <a:spLocks noGrp="1"/>
          </p:cNvSpPr>
          <p:nvPr>
            <p:ph type="title"/>
          </p:nvPr>
        </p:nvSpPr>
        <p:spPr>
          <a:xfrm>
            <a:off x="838200" y="365126"/>
            <a:ext cx="10515600" cy="792036"/>
          </a:xfrm>
        </p:spPr>
        <p:txBody>
          <a:bodyPr>
            <a:normAutofit fontScale="90000"/>
          </a:bodyPr>
          <a:lstStyle/>
          <a:p>
            <a:r>
              <a:rPr lang="en-US" dirty="0"/>
              <a:t>Example – Sampling distributions – difference and sums</a:t>
            </a:r>
          </a:p>
        </p:txBody>
      </p:sp>
      <p:pic>
        <p:nvPicPr>
          <p:cNvPr id="4" name="Content Placeholder 3">
            <a:extLst>
              <a:ext uri="{FF2B5EF4-FFF2-40B4-BE49-F238E27FC236}">
                <a16:creationId xmlns:a16="http://schemas.microsoft.com/office/drawing/2014/main" id="{F7D294FD-0ED7-43A3-9674-65DCE49EDDA1}"/>
              </a:ext>
            </a:extLst>
          </p:cNvPr>
          <p:cNvPicPr>
            <a:picLocks noGrp="1" noChangeAspect="1"/>
          </p:cNvPicPr>
          <p:nvPr>
            <p:ph idx="1"/>
          </p:nvPr>
        </p:nvPicPr>
        <p:blipFill>
          <a:blip r:embed="rId2"/>
          <a:stretch>
            <a:fillRect/>
          </a:stretch>
        </p:blipFill>
        <p:spPr>
          <a:xfrm>
            <a:off x="1351370" y="1156276"/>
            <a:ext cx="8111359" cy="5241775"/>
          </a:xfrm>
          <a:prstGeom prst="rect">
            <a:avLst/>
          </a:prstGeom>
        </p:spPr>
      </p:pic>
    </p:spTree>
    <p:extLst>
      <p:ext uri="{BB962C8B-B14F-4D97-AF65-F5344CB8AC3E}">
        <p14:creationId xmlns:p14="http://schemas.microsoft.com/office/powerpoint/2010/main" val="2382857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90ED9E-3B10-45AA-BEB0-17A63411E139}"/>
              </a:ext>
            </a:extLst>
          </p:cNvPr>
          <p:cNvPicPr>
            <a:picLocks noChangeAspect="1"/>
          </p:cNvPicPr>
          <p:nvPr/>
        </p:nvPicPr>
        <p:blipFill>
          <a:blip r:embed="rId2"/>
          <a:stretch>
            <a:fillRect/>
          </a:stretch>
        </p:blipFill>
        <p:spPr>
          <a:xfrm>
            <a:off x="1709737" y="328612"/>
            <a:ext cx="8772525" cy="6200775"/>
          </a:xfrm>
          <a:prstGeom prst="rect">
            <a:avLst/>
          </a:prstGeom>
        </p:spPr>
      </p:pic>
    </p:spTree>
    <p:extLst>
      <p:ext uri="{BB962C8B-B14F-4D97-AF65-F5344CB8AC3E}">
        <p14:creationId xmlns:p14="http://schemas.microsoft.com/office/powerpoint/2010/main" val="1145040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9973D-37A9-4BED-800C-0A65239F5D25}"/>
              </a:ext>
            </a:extLst>
          </p:cNvPr>
          <p:cNvPicPr>
            <a:picLocks noChangeAspect="1"/>
          </p:cNvPicPr>
          <p:nvPr/>
        </p:nvPicPr>
        <p:blipFill>
          <a:blip r:embed="rId2"/>
          <a:stretch>
            <a:fillRect/>
          </a:stretch>
        </p:blipFill>
        <p:spPr>
          <a:xfrm>
            <a:off x="1947862" y="157162"/>
            <a:ext cx="8296275" cy="6543675"/>
          </a:xfrm>
          <a:prstGeom prst="rect">
            <a:avLst/>
          </a:prstGeom>
        </p:spPr>
      </p:pic>
    </p:spTree>
    <p:extLst>
      <p:ext uri="{BB962C8B-B14F-4D97-AF65-F5344CB8AC3E}">
        <p14:creationId xmlns:p14="http://schemas.microsoft.com/office/powerpoint/2010/main" val="19174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30D6-9B47-4945-90AE-F4C3843D3E22}"/>
              </a:ext>
            </a:extLst>
          </p:cNvPr>
          <p:cNvSpPr>
            <a:spLocks noGrp="1"/>
          </p:cNvSpPr>
          <p:nvPr>
            <p:ph type="title"/>
          </p:nvPr>
        </p:nvSpPr>
        <p:spPr>
          <a:xfrm>
            <a:off x="838200" y="365126"/>
            <a:ext cx="10515600" cy="710142"/>
          </a:xfrm>
        </p:spPr>
        <p:txBody>
          <a:bodyPr/>
          <a:lstStyle/>
          <a:p>
            <a:endParaRPr lang="en-US" dirty="0"/>
          </a:p>
        </p:txBody>
      </p:sp>
      <p:pic>
        <p:nvPicPr>
          <p:cNvPr id="4" name="Content Placeholder 3">
            <a:extLst>
              <a:ext uri="{FF2B5EF4-FFF2-40B4-BE49-F238E27FC236}">
                <a16:creationId xmlns:a16="http://schemas.microsoft.com/office/drawing/2014/main" id="{A3CE8826-484B-45BB-B694-D077773F0821}"/>
              </a:ext>
            </a:extLst>
          </p:cNvPr>
          <p:cNvPicPr>
            <a:picLocks noGrp="1" noChangeAspect="1"/>
          </p:cNvPicPr>
          <p:nvPr>
            <p:ph idx="1"/>
          </p:nvPr>
        </p:nvPicPr>
        <p:blipFill>
          <a:blip r:embed="rId2"/>
          <a:stretch>
            <a:fillRect/>
          </a:stretch>
        </p:blipFill>
        <p:spPr>
          <a:xfrm>
            <a:off x="838200" y="1245393"/>
            <a:ext cx="9787467" cy="2832313"/>
          </a:xfrm>
          <a:prstGeom prst="rect">
            <a:avLst/>
          </a:prstGeom>
        </p:spPr>
      </p:pic>
      <p:pic>
        <p:nvPicPr>
          <p:cNvPr id="5" name="Picture 4">
            <a:extLst>
              <a:ext uri="{FF2B5EF4-FFF2-40B4-BE49-F238E27FC236}">
                <a16:creationId xmlns:a16="http://schemas.microsoft.com/office/drawing/2014/main" id="{AC263C97-3B59-41BB-8DAD-59A492B88CE1}"/>
              </a:ext>
            </a:extLst>
          </p:cNvPr>
          <p:cNvPicPr>
            <a:picLocks noChangeAspect="1"/>
          </p:cNvPicPr>
          <p:nvPr/>
        </p:nvPicPr>
        <p:blipFill>
          <a:blip r:embed="rId3"/>
          <a:stretch>
            <a:fillRect/>
          </a:stretch>
        </p:blipFill>
        <p:spPr>
          <a:xfrm>
            <a:off x="1135793" y="4143417"/>
            <a:ext cx="9561878" cy="3895725"/>
          </a:xfrm>
          <a:prstGeom prst="rect">
            <a:avLst/>
          </a:prstGeom>
        </p:spPr>
      </p:pic>
    </p:spTree>
    <p:extLst>
      <p:ext uri="{BB962C8B-B14F-4D97-AF65-F5344CB8AC3E}">
        <p14:creationId xmlns:p14="http://schemas.microsoft.com/office/powerpoint/2010/main" val="1439296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B92555-F26C-4769-8412-5C5752BCF8FE}"/>
              </a:ext>
            </a:extLst>
          </p:cNvPr>
          <p:cNvPicPr>
            <a:picLocks noChangeAspect="1"/>
          </p:cNvPicPr>
          <p:nvPr/>
        </p:nvPicPr>
        <p:blipFill>
          <a:blip r:embed="rId2"/>
          <a:stretch>
            <a:fillRect/>
          </a:stretch>
        </p:blipFill>
        <p:spPr>
          <a:xfrm>
            <a:off x="1928812" y="452437"/>
            <a:ext cx="8334375" cy="5953125"/>
          </a:xfrm>
          <a:prstGeom prst="rect">
            <a:avLst/>
          </a:prstGeom>
        </p:spPr>
      </p:pic>
    </p:spTree>
    <p:extLst>
      <p:ext uri="{BB962C8B-B14F-4D97-AF65-F5344CB8AC3E}">
        <p14:creationId xmlns:p14="http://schemas.microsoft.com/office/powerpoint/2010/main" val="189299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178C-0D44-44D1-B87A-6FCD9083CE97}"/>
              </a:ext>
            </a:extLst>
          </p:cNvPr>
          <p:cNvSpPr>
            <a:spLocks noGrp="1"/>
          </p:cNvSpPr>
          <p:nvPr>
            <p:ph type="title"/>
          </p:nvPr>
        </p:nvSpPr>
        <p:spPr>
          <a:xfrm>
            <a:off x="838200" y="308481"/>
            <a:ext cx="10515600" cy="646379"/>
          </a:xfrm>
        </p:spPr>
        <p:txBody>
          <a:bodyPr>
            <a:normAutofit fontScale="90000"/>
          </a:bodyPr>
          <a:lstStyle/>
          <a:p>
            <a:endParaRPr lang="en-US" dirty="0"/>
          </a:p>
        </p:txBody>
      </p:sp>
      <p:pic>
        <p:nvPicPr>
          <p:cNvPr id="4" name="Picture 3">
            <a:extLst>
              <a:ext uri="{FF2B5EF4-FFF2-40B4-BE49-F238E27FC236}">
                <a16:creationId xmlns:a16="http://schemas.microsoft.com/office/drawing/2014/main" id="{2DC7DC96-D304-4846-9547-A430CF265FC6}"/>
              </a:ext>
            </a:extLst>
          </p:cNvPr>
          <p:cNvPicPr>
            <a:picLocks noChangeAspect="1"/>
          </p:cNvPicPr>
          <p:nvPr/>
        </p:nvPicPr>
        <p:blipFill>
          <a:blip r:embed="rId2"/>
          <a:stretch>
            <a:fillRect/>
          </a:stretch>
        </p:blipFill>
        <p:spPr>
          <a:xfrm>
            <a:off x="1338220" y="1432796"/>
            <a:ext cx="7848600" cy="1257300"/>
          </a:xfrm>
          <a:prstGeom prst="rect">
            <a:avLst/>
          </a:prstGeom>
        </p:spPr>
      </p:pic>
      <p:sp>
        <p:nvSpPr>
          <p:cNvPr id="5" name="Rectangle 4">
            <a:extLst>
              <a:ext uri="{FF2B5EF4-FFF2-40B4-BE49-F238E27FC236}">
                <a16:creationId xmlns:a16="http://schemas.microsoft.com/office/drawing/2014/main" id="{4E379EB2-B9FB-49C4-9D59-5DD8D7F91F47}"/>
              </a:ext>
            </a:extLst>
          </p:cNvPr>
          <p:cNvSpPr/>
          <p:nvPr/>
        </p:nvSpPr>
        <p:spPr>
          <a:xfrm>
            <a:off x="1397223" y="2742694"/>
            <a:ext cx="9251895" cy="2862322"/>
          </a:xfrm>
          <a:prstGeom prst="rect">
            <a:avLst/>
          </a:prstGeom>
        </p:spPr>
        <p:txBody>
          <a:bodyPr wrap="square">
            <a:spAutoFit/>
          </a:bodyPr>
          <a:lstStyle/>
          <a:p>
            <a:r>
              <a:rPr lang="en-US" dirty="0"/>
              <a:t>A student chose the class intervals 5.10–5.40, 5.40–5.70, . . . , 6.90–7.20, and 7.20–7.50. Was there anything wrong with this choice?</a:t>
            </a:r>
          </a:p>
          <a:p>
            <a:r>
              <a:rPr lang="en-US" dirty="0"/>
              <a:t>These class intervals overlap at 5.40, 5.70, ..., 7.20. Thus a measurement recorded as 5.40, for example, could be placed in either of the first two class intervals. Some statisticians justify this choice by agreeing to place half of such ambiguous cases in one class and half in the other. </a:t>
            </a:r>
          </a:p>
          <a:p>
            <a:r>
              <a:rPr lang="en-US" dirty="0"/>
              <a:t>The ambiguity is removed by writing the class intervals as 5.10 to under 5.40, 5.40 to under 5.70, etc. In this case, the class limits coincide with the class boundaries, and the class marks can coincide with the observed data</a:t>
            </a:r>
          </a:p>
          <a:p>
            <a:r>
              <a:rPr lang="en-US" dirty="0"/>
              <a:t>In general it is desirable to avoid overlapping class intervals whenever possible and to choose them so that the class boundaries are values not coinciding with actual observed data.</a:t>
            </a:r>
          </a:p>
        </p:txBody>
      </p:sp>
    </p:spTree>
    <p:extLst>
      <p:ext uri="{BB962C8B-B14F-4D97-AF65-F5344CB8AC3E}">
        <p14:creationId xmlns:p14="http://schemas.microsoft.com/office/powerpoint/2010/main" val="3995186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11DF8-F7A4-4F8C-AB4E-2C984CD2E448}"/>
              </a:ext>
            </a:extLst>
          </p:cNvPr>
          <p:cNvPicPr>
            <a:picLocks noChangeAspect="1"/>
          </p:cNvPicPr>
          <p:nvPr/>
        </p:nvPicPr>
        <p:blipFill>
          <a:blip r:embed="rId2"/>
          <a:stretch>
            <a:fillRect/>
          </a:stretch>
        </p:blipFill>
        <p:spPr>
          <a:xfrm>
            <a:off x="1957387" y="80962"/>
            <a:ext cx="8277225" cy="6696075"/>
          </a:xfrm>
          <a:prstGeom prst="rect">
            <a:avLst/>
          </a:prstGeom>
        </p:spPr>
      </p:pic>
    </p:spTree>
    <p:extLst>
      <p:ext uri="{BB962C8B-B14F-4D97-AF65-F5344CB8AC3E}">
        <p14:creationId xmlns:p14="http://schemas.microsoft.com/office/powerpoint/2010/main" val="3702668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9651-BAE8-4C44-87C7-19E9C451562C}"/>
              </a:ext>
            </a:extLst>
          </p:cNvPr>
          <p:cNvSpPr>
            <a:spLocks noGrp="1"/>
          </p:cNvSpPr>
          <p:nvPr>
            <p:ph type="title"/>
          </p:nvPr>
        </p:nvSpPr>
        <p:spPr>
          <a:xfrm>
            <a:off x="838200" y="365125"/>
            <a:ext cx="10515600" cy="605919"/>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DAC961C0-AFDF-4B2D-8BDA-8FB19B45D3B7}"/>
              </a:ext>
            </a:extLst>
          </p:cNvPr>
          <p:cNvSpPr>
            <a:spLocks noGrp="1"/>
          </p:cNvSpPr>
          <p:nvPr>
            <p:ph idx="1"/>
          </p:nvPr>
        </p:nvSpPr>
        <p:spPr>
          <a:xfrm>
            <a:off x="838200" y="971044"/>
            <a:ext cx="10515600" cy="5205919"/>
          </a:xfrm>
        </p:spPr>
        <p:txBody>
          <a:bodyPr/>
          <a:lstStyle/>
          <a:p>
            <a:r>
              <a:rPr lang="en-US" dirty="0"/>
              <a:t>A study of sampling distributions of statistics for small samples is called small sampling theory. </a:t>
            </a:r>
          </a:p>
          <a:p>
            <a:r>
              <a:rPr lang="en-US" dirty="0"/>
              <a:t>However, a more suitable name would be exact sampling theory, since the results obtained hold for large as well as for small samples.</a:t>
            </a:r>
          </a:p>
          <a:p>
            <a:r>
              <a:rPr lang="en-US" dirty="0"/>
              <a:t>Here we see three important distributions: Student’s t distribution, the chi-square distribution, and the F distribution.</a:t>
            </a:r>
          </a:p>
        </p:txBody>
      </p:sp>
    </p:spTree>
    <p:extLst>
      <p:ext uri="{BB962C8B-B14F-4D97-AF65-F5344CB8AC3E}">
        <p14:creationId xmlns:p14="http://schemas.microsoft.com/office/powerpoint/2010/main" val="3642971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7E4DB-AB37-40E1-A7DE-981D34C75CC3}"/>
              </a:ext>
            </a:extLst>
          </p:cNvPr>
          <p:cNvSpPr>
            <a:spLocks noGrp="1"/>
          </p:cNvSpPr>
          <p:nvPr>
            <p:ph type="title"/>
          </p:nvPr>
        </p:nvSpPr>
        <p:spPr>
          <a:xfrm>
            <a:off x="838200" y="365125"/>
            <a:ext cx="10515600" cy="646379"/>
          </a:xfrm>
        </p:spPr>
        <p:txBody>
          <a:bodyPr>
            <a:normAutofit fontScale="90000"/>
          </a:bodyPr>
          <a:lstStyle/>
          <a:p>
            <a:r>
              <a:rPr lang="en-US" dirty="0"/>
              <a:t>‘t’ distribution</a:t>
            </a:r>
          </a:p>
        </p:txBody>
      </p:sp>
      <p:sp>
        <p:nvSpPr>
          <p:cNvPr id="3" name="Content Placeholder 2">
            <a:extLst>
              <a:ext uri="{FF2B5EF4-FFF2-40B4-BE49-F238E27FC236}">
                <a16:creationId xmlns:a16="http://schemas.microsoft.com/office/drawing/2014/main" id="{F4DBECCD-5E6F-4E2C-8246-090EEBA0D37C}"/>
              </a:ext>
            </a:extLst>
          </p:cNvPr>
          <p:cNvSpPr>
            <a:spLocks noGrp="1"/>
          </p:cNvSpPr>
          <p:nvPr>
            <p:ph idx="1"/>
          </p:nvPr>
        </p:nvSpPr>
        <p:spPr>
          <a:xfrm>
            <a:off x="906308" y="1140977"/>
            <a:ext cx="10447492" cy="712099"/>
          </a:xfrm>
        </p:spPr>
        <p:txBody>
          <a:bodyPr>
            <a:normAutofit fontScale="70000" lnSpcReduction="20000"/>
          </a:bodyPr>
          <a:lstStyle/>
          <a:p>
            <a:r>
              <a:rPr lang="en-US" dirty="0"/>
              <a:t>If number of samples are &lt; 30 then we use the following distribution for the mean.</a:t>
            </a:r>
          </a:p>
          <a:p>
            <a:r>
              <a:rPr lang="en-US" dirty="0"/>
              <a:t>But it depends on the number of samples per set, i.e., ‘n’ which is known as degrees of freedom. </a:t>
            </a:r>
          </a:p>
          <a:p>
            <a:endParaRPr lang="en-US" dirty="0"/>
          </a:p>
        </p:txBody>
      </p:sp>
      <p:pic>
        <p:nvPicPr>
          <p:cNvPr id="4" name="Picture 3">
            <a:extLst>
              <a:ext uri="{FF2B5EF4-FFF2-40B4-BE49-F238E27FC236}">
                <a16:creationId xmlns:a16="http://schemas.microsoft.com/office/drawing/2014/main" id="{1CEEEB57-51FB-482F-BC11-1658461F0E3A}"/>
              </a:ext>
            </a:extLst>
          </p:cNvPr>
          <p:cNvPicPr>
            <a:picLocks noChangeAspect="1"/>
          </p:cNvPicPr>
          <p:nvPr/>
        </p:nvPicPr>
        <p:blipFill>
          <a:blip r:embed="rId2"/>
          <a:stretch>
            <a:fillRect/>
          </a:stretch>
        </p:blipFill>
        <p:spPr>
          <a:xfrm>
            <a:off x="1676400" y="1982549"/>
            <a:ext cx="8839200" cy="4362450"/>
          </a:xfrm>
          <a:prstGeom prst="rect">
            <a:avLst/>
          </a:prstGeom>
        </p:spPr>
      </p:pic>
    </p:spTree>
    <p:extLst>
      <p:ext uri="{BB962C8B-B14F-4D97-AF65-F5344CB8AC3E}">
        <p14:creationId xmlns:p14="http://schemas.microsoft.com/office/powerpoint/2010/main" val="2362488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7435F-530B-48F3-A60A-18081CC0CBB3}"/>
              </a:ext>
            </a:extLst>
          </p:cNvPr>
          <p:cNvPicPr>
            <a:picLocks noChangeAspect="1"/>
          </p:cNvPicPr>
          <p:nvPr/>
        </p:nvPicPr>
        <p:blipFill>
          <a:blip r:embed="rId2"/>
          <a:stretch>
            <a:fillRect/>
          </a:stretch>
        </p:blipFill>
        <p:spPr>
          <a:xfrm>
            <a:off x="1585912" y="552450"/>
            <a:ext cx="9020175" cy="5753100"/>
          </a:xfrm>
          <a:prstGeom prst="rect">
            <a:avLst/>
          </a:prstGeom>
        </p:spPr>
      </p:pic>
    </p:spTree>
    <p:extLst>
      <p:ext uri="{BB962C8B-B14F-4D97-AF65-F5344CB8AC3E}">
        <p14:creationId xmlns:p14="http://schemas.microsoft.com/office/powerpoint/2010/main" val="2565308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3C4B8C-F284-44A1-A1F5-90E6FD9DE0BE}"/>
              </a:ext>
            </a:extLst>
          </p:cNvPr>
          <p:cNvPicPr>
            <a:picLocks noChangeAspect="1"/>
          </p:cNvPicPr>
          <p:nvPr/>
        </p:nvPicPr>
        <p:blipFill>
          <a:blip r:embed="rId2"/>
          <a:stretch>
            <a:fillRect/>
          </a:stretch>
        </p:blipFill>
        <p:spPr>
          <a:xfrm>
            <a:off x="1733550" y="957262"/>
            <a:ext cx="8724900" cy="4943475"/>
          </a:xfrm>
          <a:prstGeom prst="rect">
            <a:avLst/>
          </a:prstGeom>
        </p:spPr>
      </p:pic>
    </p:spTree>
    <p:extLst>
      <p:ext uri="{BB962C8B-B14F-4D97-AF65-F5344CB8AC3E}">
        <p14:creationId xmlns:p14="http://schemas.microsoft.com/office/powerpoint/2010/main" val="1531927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17BD96-D496-443F-9CAD-B353D3886D64}"/>
              </a:ext>
            </a:extLst>
          </p:cNvPr>
          <p:cNvPicPr>
            <a:picLocks noChangeAspect="1"/>
          </p:cNvPicPr>
          <p:nvPr/>
        </p:nvPicPr>
        <p:blipFill>
          <a:blip r:embed="rId2"/>
          <a:stretch>
            <a:fillRect/>
          </a:stretch>
        </p:blipFill>
        <p:spPr>
          <a:xfrm>
            <a:off x="1771650" y="1023937"/>
            <a:ext cx="8648700" cy="4810125"/>
          </a:xfrm>
          <a:prstGeom prst="rect">
            <a:avLst/>
          </a:prstGeom>
        </p:spPr>
      </p:pic>
    </p:spTree>
    <p:extLst>
      <p:ext uri="{BB962C8B-B14F-4D97-AF65-F5344CB8AC3E}">
        <p14:creationId xmlns:p14="http://schemas.microsoft.com/office/powerpoint/2010/main" val="1255929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C30D84-4579-42B4-BC48-E728C9583563}"/>
              </a:ext>
            </a:extLst>
          </p:cNvPr>
          <p:cNvPicPr>
            <a:picLocks noChangeAspect="1"/>
          </p:cNvPicPr>
          <p:nvPr/>
        </p:nvPicPr>
        <p:blipFill>
          <a:blip r:embed="rId2"/>
          <a:stretch>
            <a:fillRect/>
          </a:stretch>
        </p:blipFill>
        <p:spPr>
          <a:xfrm>
            <a:off x="1161797" y="508871"/>
            <a:ext cx="9010650" cy="3105150"/>
          </a:xfrm>
          <a:prstGeom prst="rect">
            <a:avLst/>
          </a:prstGeom>
        </p:spPr>
      </p:pic>
      <p:pic>
        <p:nvPicPr>
          <p:cNvPr id="5" name="Picture 4">
            <a:extLst>
              <a:ext uri="{FF2B5EF4-FFF2-40B4-BE49-F238E27FC236}">
                <a16:creationId xmlns:a16="http://schemas.microsoft.com/office/drawing/2014/main" id="{67BB6A4D-C3B2-4C9E-98CF-9155E2ECFF1E}"/>
              </a:ext>
            </a:extLst>
          </p:cNvPr>
          <p:cNvPicPr>
            <a:picLocks noChangeAspect="1"/>
          </p:cNvPicPr>
          <p:nvPr/>
        </p:nvPicPr>
        <p:blipFill>
          <a:blip r:embed="rId3"/>
          <a:stretch>
            <a:fillRect/>
          </a:stretch>
        </p:blipFill>
        <p:spPr>
          <a:xfrm>
            <a:off x="1161797" y="2772829"/>
            <a:ext cx="8629650" cy="4581525"/>
          </a:xfrm>
          <a:prstGeom prst="rect">
            <a:avLst/>
          </a:prstGeom>
        </p:spPr>
      </p:pic>
    </p:spTree>
    <p:extLst>
      <p:ext uri="{BB962C8B-B14F-4D97-AF65-F5344CB8AC3E}">
        <p14:creationId xmlns:p14="http://schemas.microsoft.com/office/powerpoint/2010/main" val="2980688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A991-4D5A-4CEC-BA28-619DCF7D8A86}"/>
              </a:ext>
            </a:extLst>
          </p:cNvPr>
          <p:cNvSpPr>
            <a:spLocks noGrp="1"/>
          </p:cNvSpPr>
          <p:nvPr>
            <p:ph type="title"/>
          </p:nvPr>
        </p:nvSpPr>
        <p:spPr>
          <a:xfrm>
            <a:off x="838200" y="365125"/>
            <a:ext cx="10515600" cy="654471"/>
          </a:xfrm>
        </p:spPr>
        <p:txBody>
          <a:bodyPr>
            <a:normAutofit fontScale="90000"/>
          </a:bodyPr>
          <a:lstStyle/>
          <a:p>
            <a:endParaRPr lang="en-US"/>
          </a:p>
        </p:txBody>
      </p:sp>
      <p:pic>
        <p:nvPicPr>
          <p:cNvPr id="4" name="Picture 3">
            <a:extLst>
              <a:ext uri="{FF2B5EF4-FFF2-40B4-BE49-F238E27FC236}">
                <a16:creationId xmlns:a16="http://schemas.microsoft.com/office/drawing/2014/main" id="{4FC95BFC-4366-4759-900C-4C1EF1AD0D16}"/>
              </a:ext>
            </a:extLst>
          </p:cNvPr>
          <p:cNvPicPr>
            <a:picLocks noChangeAspect="1"/>
          </p:cNvPicPr>
          <p:nvPr/>
        </p:nvPicPr>
        <p:blipFill>
          <a:blip r:embed="rId2"/>
          <a:stretch>
            <a:fillRect/>
          </a:stretch>
        </p:blipFill>
        <p:spPr>
          <a:xfrm>
            <a:off x="1724025" y="1471612"/>
            <a:ext cx="8743950" cy="3914775"/>
          </a:xfrm>
          <a:prstGeom prst="rect">
            <a:avLst/>
          </a:prstGeom>
        </p:spPr>
      </p:pic>
    </p:spTree>
    <p:extLst>
      <p:ext uri="{BB962C8B-B14F-4D97-AF65-F5344CB8AC3E}">
        <p14:creationId xmlns:p14="http://schemas.microsoft.com/office/powerpoint/2010/main" val="2795903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F34F-6C35-49F5-B743-16D4E1B3D23A}"/>
              </a:ext>
            </a:extLst>
          </p:cNvPr>
          <p:cNvSpPr>
            <a:spLocks noGrp="1"/>
          </p:cNvSpPr>
          <p:nvPr>
            <p:ph type="title"/>
          </p:nvPr>
        </p:nvSpPr>
        <p:spPr>
          <a:xfrm>
            <a:off x="838200" y="365125"/>
            <a:ext cx="10515600" cy="605919"/>
          </a:xfrm>
        </p:spPr>
        <p:txBody>
          <a:bodyPr>
            <a:normAutofit fontScale="90000"/>
          </a:bodyPr>
          <a:lstStyle/>
          <a:p>
            <a:r>
              <a:rPr lang="en-US" dirty="0"/>
              <a:t>F distribution</a:t>
            </a:r>
          </a:p>
        </p:txBody>
      </p:sp>
      <p:sp>
        <p:nvSpPr>
          <p:cNvPr id="3" name="Content Placeholder 2">
            <a:extLst>
              <a:ext uri="{FF2B5EF4-FFF2-40B4-BE49-F238E27FC236}">
                <a16:creationId xmlns:a16="http://schemas.microsoft.com/office/drawing/2014/main" id="{87FDF459-2BDA-4640-A5F5-DB55ED5F7960}"/>
              </a:ext>
            </a:extLst>
          </p:cNvPr>
          <p:cNvSpPr>
            <a:spLocks noGrp="1"/>
          </p:cNvSpPr>
          <p:nvPr>
            <p:ph idx="1"/>
          </p:nvPr>
        </p:nvSpPr>
        <p:spPr>
          <a:xfrm>
            <a:off x="838200" y="1092425"/>
            <a:ext cx="10515600" cy="5084538"/>
          </a:xfrm>
        </p:spPr>
        <p:txBody>
          <a:bodyPr/>
          <a:lstStyle/>
          <a:p>
            <a:r>
              <a:rPr lang="en-US" dirty="0"/>
              <a:t>As we have seen, it is important in some applications to know the sampling distribution of the difference in means of two samples.</a:t>
            </a:r>
          </a:p>
          <a:p>
            <a:r>
              <a:rPr lang="en-US" dirty="0"/>
              <a:t>Similarly, we may need the sampling distribution of the difference in variances. </a:t>
            </a:r>
          </a:p>
          <a:p>
            <a:r>
              <a:rPr lang="en-US" dirty="0"/>
              <a:t>It turns out, however, that this distribution is rather complicated.</a:t>
            </a:r>
          </a:p>
          <a:p>
            <a:r>
              <a:rPr lang="en-US" dirty="0"/>
              <a:t>Because of this, we consider instead the statistic S1^2/S2^2, since a large or small ratio would indicate a large difference, while a ratio nearly equal to 1 would indicate a small difference. </a:t>
            </a:r>
          </a:p>
          <a:p>
            <a:r>
              <a:rPr lang="en-US" dirty="0"/>
              <a:t>The sampling distribution in such a case can be found and is called the F distribution, named after R. A. Fisher</a:t>
            </a:r>
          </a:p>
        </p:txBody>
      </p:sp>
    </p:spTree>
    <p:extLst>
      <p:ext uri="{BB962C8B-B14F-4D97-AF65-F5344CB8AC3E}">
        <p14:creationId xmlns:p14="http://schemas.microsoft.com/office/powerpoint/2010/main" val="3140980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E938CB-5460-437C-8CD2-84FD863F6D64}"/>
              </a:ext>
            </a:extLst>
          </p:cNvPr>
          <p:cNvPicPr>
            <a:picLocks noChangeAspect="1"/>
          </p:cNvPicPr>
          <p:nvPr/>
        </p:nvPicPr>
        <p:blipFill>
          <a:blip r:embed="rId2"/>
          <a:stretch>
            <a:fillRect/>
          </a:stretch>
        </p:blipFill>
        <p:spPr>
          <a:xfrm>
            <a:off x="1666875" y="238125"/>
            <a:ext cx="8858250" cy="6381750"/>
          </a:xfrm>
          <a:prstGeom prst="rect">
            <a:avLst/>
          </a:prstGeom>
        </p:spPr>
      </p:pic>
    </p:spTree>
    <p:extLst>
      <p:ext uri="{BB962C8B-B14F-4D97-AF65-F5344CB8AC3E}">
        <p14:creationId xmlns:p14="http://schemas.microsoft.com/office/powerpoint/2010/main" val="2872193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58EB7-4F9D-4DE5-84B2-0C9388BA453B}"/>
              </a:ext>
            </a:extLst>
          </p:cNvPr>
          <p:cNvSpPr>
            <a:spLocks noGrp="1"/>
          </p:cNvSpPr>
          <p:nvPr>
            <p:ph type="title"/>
          </p:nvPr>
        </p:nvSpPr>
        <p:spPr>
          <a:xfrm>
            <a:off x="838200" y="365126"/>
            <a:ext cx="10515600" cy="864864"/>
          </a:xfrm>
        </p:spPr>
        <p:txBody>
          <a:bodyPr/>
          <a:lstStyle/>
          <a:p>
            <a:r>
              <a:rPr lang="en-US" dirty="0"/>
              <a:t>Quartiles</a:t>
            </a:r>
          </a:p>
        </p:txBody>
      </p:sp>
      <p:sp>
        <p:nvSpPr>
          <p:cNvPr id="3" name="Content Placeholder 2">
            <a:extLst>
              <a:ext uri="{FF2B5EF4-FFF2-40B4-BE49-F238E27FC236}">
                <a16:creationId xmlns:a16="http://schemas.microsoft.com/office/drawing/2014/main" id="{B08C78C4-2C9F-402B-8D11-696E01949305}"/>
              </a:ext>
            </a:extLst>
          </p:cNvPr>
          <p:cNvSpPr>
            <a:spLocks noGrp="1"/>
          </p:cNvSpPr>
          <p:nvPr>
            <p:ph idx="1"/>
          </p:nvPr>
        </p:nvSpPr>
        <p:spPr>
          <a:xfrm>
            <a:off x="838200" y="1229990"/>
            <a:ext cx="10515600" cy="4946973"/>
          </a:xfrm>
        </p:spPr>
        <p:txBody>
          <a:bodyPr>
            <a:normAutofit fontScale="62500" lnSpcReduction="20000"/>
          </a:bodyPr>
          <a:lstStyle/>
          <a:p>
            <a:r>
              <a:rPr lang="en-US" dirty="0"/>
              <a:t>Use EXCEL to find Q1, Q2, Q3, D9, and P95 for the following sample of test scores: </a:t>
            </a:r>
          </a:p>
          <a:p>
            <a:pPr marL="0" indent="0">
              <a:buNone/>
            </a:pPr>
            <a:r>
              <a:rPr lang="en-US" dirty="0"/>
              <a:t>88 45 53 86 33 86 85 30 89 53 41 96 56 38 62 71 51 86 68 29 28 47 33 37 25 36 33 94 73 46 42 34 79 72 88 99 82 62 57 42 28 55 67 62 60 96 61 57 75 93 34 75 53 32 28 73 51 69 91 35 </a:t>
            </a:r>
          </a:p>
          <a:p>
            <a:pPr marL="0" indent="0">
              <a:buNone/>
            </a:pPr>
            <a:r>
              <a:rPr lang="en-US" dirty="0"/>
              <a:t>To find the first quartile, put the data in the first 60 rows of column A of the EXCEL worksheet. </a:t>
            </a:r>
          </a:p>
          <a:p>
            <a:pPr marL="0" indent="0">
              <a:buNone/>
            </a:pPr>
            <a:r>
              <a:rPr lang="en-US" dirty="0"/>
              <a:t>			PERCENTILE(A1:A60,0.25). </a:t>
            </a:r>
          </a:p>
          <a:p>
            <a:pPr marL="0" indent="0">
              <a:buNone/>
            </a:pPr>
            <a:r>
              <a:rPr lang="en-US" dirty="0"/>
              <a:t>			EXCEL returns the value 37.75. </a:t>
            </a:r>
          </a:p>
          <a:p>
            <a:pPr marL="0" indent="0">
              <a:buNone/>
            </a:pPr>
            <a:r>
              <a:rPr lang="en-US" dirty="0"/>
              <a:t>We find that 15 out of the 60 values are less than 37.75 </a:t>
            </a:r>
          </a:p>
          <a:p>
            <a:pPr marL="0" indent="0">
              <a:buNone/>
            </a:pPr>
            <a:r>
              <a:rPr lang="en-US" dirty="0"/>
              <a:t>or </a:t>
            </a:r>
          </a:p>
          <a:p>
            <a:pPr marL="0" indent="0">
              <a:buNone/>
            </a:pPr>
            <a:r>
              <a:rPr lang="en-US" dirty="0"/>
              <a:t>25% of the scores are less than 37.75. </a:t>
            </a:r>
          </a:p>
          <a:p>
            <a:pPr marL="0" indent="0">
              <a:buNone/>
            </a:pPr>
            <a:r>
              <a:rPr lang="en-US" dirty="0"/>
              <a:t>Similarly, </a:t>
            </a:r>
          </a:p>
          <a:p>
            <a:pPr marL="0" indent="0">
              <a:buNone/>
            </a:pPr>
            <a:r>
              <a:rPr lang="en-US" dirty="0"/>
              <a:t>		PERCENTILE(A1:A60,0.5) gives 57, </a:t>
            </a:r>
          </a:p>
          <a:p>
            <a:pPr marL="0" indent="0">
              <a:buNone/>
            </a:pPr>
            <a:r>
              <a:rPr lang="en-US" dirty="0"/>
              <a:t>		PERCENTILE(A1:A60,0.75) gives 76, </a:t>
            </a:r>
          </a:p>
          <a:p>
            <a:pPr marL="0" indent="0">
              <a:buNone/>
            </a:pPr>
            <a:r>
              <a:rPr lang="en-US" dirty="0"/>
              <a:t>		PERCENTILE(A1:A60,0.9) gives 89.2, </a:t>
            </a:r>
          </a:p>
          <a:p>
            <a:pPr marL="0" indent="0">
              <a:buNone/>
            </a:pPr>
            <a:r>
              <a:rPr lang="en-US" dirty="0"/>
              <a:t>		PERCENTILE(A1:A60,0.95) gives 94.1. </a:t>
            </a:r>
          </a:p>
          <a:p>
            <a:pPr marL="0" indent="0">
              <a:buNone/>
            </a:pPr>
            <a:r>
              <a:rPr lang="en-US" dirty="0"/>
              <a:t>EXCEL gives quartiles, deciles, and percentiles all expressed as percentiles.</a:t>
            </a:r>
          </a:p>
        </p:txBody>
      </p:sp>
    </p:spTree>
    <p:extLst>
      <p:ext uri="{BB962C8B-B14F-4D97-AF65-F5344CB8AC3E}">
        <p14:creationId xmlns:p14="http://schemas.microsoft.com/office/powerpoint/2010/main" val="3844549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2157-46AF-4E24-9A8C-1C14B6F291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78015-56E0-44D8-8044-D55D486299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44153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78C83-5D3E-43ED-AB6B-6616C5ACBE2A}"/>
              </a:ext>
            </a:extLst>
          </p:cNvPr>
          <p:cNvSpPr>
            <a:spLocks noGrp="1"/>
          </p:cNvSpPr>
          <p:nvPr>
            <p:ph type="title"/>
          </p:nvPr>
        </p:nvSpPr>
        <p:spPr>
          <a:xfrm>
            <a:off x="838200" y="365126"/>
            <a:ext cx="10515600" cy="719208"/>
          </a:xfrm>
        </p:spPr>
        <p:txBody>
          <a:bodyPr/>
          <a:lstStyle/>
          <a:p>
            <a:r>
              <a:rPr lang="en-US" dirty="0"/>
              <a:t>Quartiles by Hand</a:t>
            </a:r>
          </a:p>
        </p:txBody>
      </p:sp>
      <p:sp>
        <p:nvSpPr>
          <p:cNvPr id="3" name="Content Placeholder 2">
            <a:extLst>
              <a:ext uri="{FF2B5EF4-FFF2-40B4-BE49-F238E27FC236}">
                <a16:creationId xmlns:a16="http://schemas.microsoft.com/office/drawing/2014/main" id="{DC1A65B4-5A2F-4D68-8968-D2BE22EAAD9B}"/>
              </a:ext>
            </a:extLst>
          </p:cNvPr>
          <p:cNvSpPr>
            <a:spLocks noGrp="1"/>
          </p:cNvSpPr>
          <p:nvPr>
            <p:ph idx="1"/>
          </p:nvPr>
        </p:nvSpPr>
        <p:spPr>
          <a:xfrm>
            <a:off x="838200" y="1084334"/>
            <a:ext cx="10515600" cy="5149273"/>
          </a:xfrm>
        </p:spPr>
        <p:txBody>
          <a:bodyPr>
            <a:normAutofit fontScale="77500" lnSpcReduction="20000"/>
          </a:bodyPr>
          <a:lstStyle/>
          <a:p>
            <a:r>
              <a:rPr lang="en-US" dirty="0"/>
              <a:t>Test scores </a:t>
            </a:r>
          </a:p>
          <a:p>
            <a:pPr marL="0" indent="0">
              <a:buNone/>
            </a:pPr>
            <a:r>
              <a:rPr lang="en-US" dirty="0"/>
              <a:t>25 28 28 28 29 30 32 33 33 33 34 34 35 36 37 38 41 42 42 45 46 47 51 51 53 53 53 55 56 57 57 60 61 62 62 62 67 68 69 71 72 73 73 75 75 79 82 85 86 86 86 88 88 89 91 93 94 96 96 99</a:t>
            </a:r>
          </a:p>
          <a:p>
            <a:pPr marL="0" indent="0">
              <a:buNone/>
            </a:pPr>
            <a:r>
              <a:rPr lang="en-US" dirty="0"/>
              <a:t>First quartile (25th percentile). </a:t>
            </a:r>
          </a:p>
          <a:p>
            <a:pPr marL="0" indent="0">
              <a:buNone/>
            </a:pPr>
            <a:r>
              <a:rPr lang="en-US" dirty="0"/>
              <a:t>Calculate </a:t>
            </a:r>
            <a:r>
              <a:rPr lang="en-US" dirty="0" err="1"/>
              <a:t>i</a:t>
            </a:r>
            <a:r>
              <a:rPr lang="en-US" dirty="0"/>
              <a:t> = np/100 = 60(25)/100 = 15. </a:t>
            </a:r>
          </a:p>
          <a:p>
            <a:pPr marL="0" indent="0">
              <a:buNone/>
            </a:pPr>
            <a:r>
              <a:rPr lang="en-US" dirty="0"/>
              <a:t>Since 15 is a whole number, go to the 15th and 16th numbers in the sorted array and average the 15th and 16th numbers. </a:t>
            </a:r>
          </a:p>
          <a:p>
            <a:pPr marL="0" indent="0">
              <a:buNone/>
            </a:pPr>
            <a:r>
              <a:rPr lang="en-US" dirty="0"/>
              <a:t>That is average 37 and 38 to get 37.5 as the first quartile (Q1 = 37.5). </a:t>
            </a:r>
          </a:p>
          <a:p>
            <a:pPr marL="0" indent="0">
              <a:buNone/>
            </a:pPr>
            <a:r>
              <a:rPr lang="en-US" dirty="0"/>
              <a:t>To find the 93rd percentile, </a:t>
            </a:r>
          </a:p>
          <a:p>
            <a:pPr marL="0" indent="0">
              <a:buNone/>
            </a:pPr>
            <a:r>
              <a:rPr lang="en-US" dirty="0"/>
              <a:t>Calculate np/100 = 60(93)/100 to get 55.8.  (‘p’ refers to percentile)</a:t>
            </a:r>
          </a:p>
          <a:p>
            <a:pPr marL="0" indent="0">
              <a:buNone/>
            </a:pPr>
            <a:r>
              <a:rPr lang="en-US" dirty="0"/>
              <a:t>Since this number is not a whole number, always round it up to get 56. </a:t>
            </a:r>
          </a:p>
          <a:p>
            <a:pPr marL="0" indent="0">
              <a:buNone/>
            </a:pPr>
            <a:r>
              <a:rPr lang="en-US" dirty="0"/>
              <a:t>The 56th number in the sorted array is 93 and P(93) = 93. </a:t>
            </a:r>
          </a:p>
          <a:p>
            <a:pPr marL="0" indent="0">
              <a:buNone/>
            </a:pPr>
            <a:r>
              <a:rPr lang="en-US" dirty="0"/>
              <a:t>The EXCEL command = PERCENTILE(A1:A60,0.93) gives 92.74. </a:t>
            </a:r>
          </a:p>
          <a:p>
            <a:pPr marL="0" indent="0">
              <a:buNone/>
            </a:pPr>
            <a:r>
              <a:rPr lang="en-US" dirty="0"/>
              <a:t>Note that EXCEL does not give the same values for the percentiles, but the values are close. </a:t>
            </a:r>
          </a:p>
        </p:txBody>
      </p:sp>
    </p:spTree>
    <p:extLst>
      <p:ext uri="{BB962C8B-B14F-4D97-AF65-F5344CB8AC3E}">
        <p14:creationId xmlns:p14="http://schemas.microsoft.com/office/powerpoint/2010/main" val="134358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3862-B513-46E2-B620-C3C982F3E237}"/>
              </a:ext>
            </a:extLst>
          </p:cNvPr>
          <p:cNvSpPr>
            <a:spLocks noGrp="1"/>
          </p:cNvSpPr>
          <p:nvPr>
            <p:ph type="title"/>
          </p:nvPr>
        </p:nvSpPr>
        <p:spPr>
          <a:xfrm>
            <a:off x="838200" y="365125"/>
            <a:ext cx="10515600" cy="646379"/>
          </a:xfrm>
        </p:spPr>
        <p:txBody>
          <a:bodyPr>
            <a:normAutofit fontScale="90000"/>
          </a:bodyPr>
          <a:lstStyle/>
          <a:p>
            <a:r>
              <a:rPr lang="en-US" dirty="0"/>
              <a:t>Finding the median</a:t>
            </a:r>
          </a:p>
        </p:txBody>
      </p:sp>
      <p:pic>
        <p:nvPicPr>
          <p:cNvPr id="4" name="Content Placeholder 3">
            <a:extLst>
              <a:ext uri="{FF2B5EF4-FFF2-40B4-BE49-F238E27FC236}">
                <a16:creationId xmlns:a16="http://schemas.microsoft.com/office/drawing/2014/main" id="{1BCF5E7B-E8A3-40EC-91CC-32B7CDE3B122}"/>
              </a:ext>
            </a:extLst>
          </p:cNvPr>
          <p:cNvPicPr>
            <a:picLocks noGrp="1" noChangeAspect="1"/>
          </p:cNvPicPr>
          <p:nvPr>
            <p:ph idx="1"/>
          </p:nvPr>
        </p:nvPicPr>
        <p:blipFill>
          <a:blip r:embed="rId2"/>
          <a:stretch>
            <a:fillRect/>
          </a:stretch>
        </p:blipFill>
        <p:spPr>
          <a:xfrm>
            <a:off x="838199" y="1460837"/>
            <a:ext cx="3743325" cy="2971800"/>
          </a:xfrm>
          <a:prstGeom prst="rect">
            <a:avLst/>
          </a:prstGeom>
        </p:spPr>
      </p:pic>
      <p:sp>
        <p:nvSpPr>
          <p:cNvPr id="5" name="TextBox 4">
            <a:extLst>
              <a:ext uri="{FF2B5EF4-FFF2-40B4-BE49-F238E27FC236}">
                <a16:creationId xmlns:a16="http://schemas.microsoft.com/office/drawing/2014/main" id="{2218FE81-7A07-498E-8723-983DA7FD7D18}"/>
              </a:ext>
            </a:extLst>
          </p:cNvPr>
          <p:cNvSpPr txBox="1"/>
          <p:nvPr/>
        </p:nvSpPr>
        <p:spPr>
          <a:xfrm>
            <a:off x="1092425" y="4215950"/>
            <a:ext cx="10261375" cy="2308324"/>
          </a:xfrm>
          <a:prstGeom prst="rect">
            <a:avLst/>
          </a:prstGeom>
          <a:noFill/>
        </p:spPr>
        <p:txBody>
          <a:bodyPr wrap="square" rtlCol="0">
            <a:spAutoFit/>
          </a:bodyPr>
          <a:lstStyle/>
          <a:p>
            <a:r>
              <a:rPr lang="en-US" dirty="0"/>
              <a:t>Now The total frequency  is 40. </a:t>
            </a:r>
          </a:p>
          <a:p>
            <a:r>
              <a:rPr lang="en-US" dirty="0"/>
              <a:t>Mid number is 40/2 = 20.</a:t>
            </a:r>
          </a:p>
          <a:p>
            <a:r>
              <a:rPr lang="en-US" dirty="0"/>
              <a:t>The sum of the first three class frequencies is 3 + 5 + 9 = 17. </a:t>
            </a:r>
          </a:p>
          <a:p>
            <a:r>
              <a:rPr lang="en-US" dirty="0"/>
              <a:t>Thus to give the desired 20, we require </a:t>
            </a:r>
            <a:r>
              <a:rPr lang="en-US" b="1" dirty="0"/>
              <a:t>three more of the 12 </a:t>
            </a:r>
            <a:r>
              <a:rPr lang="en-US" dirty="0"/>
              <a:t>cases in the fourth class. </a:t>
            </a:r>
          </a:p>
          <a:p>
            <a:r>
              <a:rPr lang="en-US" dirty="0"/>
              <a:t>Since the fourth class interval, 145–153, actually corresponds to weights 144.5 to 153.5. </a:t>
            </a:r>
          </a:p>
          <a:p>
            <a:r>
              <a:rPr lang="en-US" dirty="0"/>
              <a:t>The median must lie 3/12 of the way between 144.5 and 153.5; </a:t>
            </a:r>
          </a:p>
          <a:p>
            <a:r>
              <a:rPr lang="en-US" dirty="0"/>
              <a:t>that is, the median is</a:t>
            </a:r>
          </a:p>
          <a:p>
            <a:r>
              <a:rPr lang="en-US" b="1" dirty="0"/>
              <a:t>144.5 + ( 3 / 12) ( 153:5 - 144:5 ) = 144:5 +( 3 /12 ) *9 = 146:8 </a:t>
            </a:r>
            <a:r>
              <a:rPr lang="en-US" b="1" dirty="0" err="1"/>
              <a:t>lb</a:t>
            </a:r>
            <a:endParaRPr lang="en-US" b="1" dirty="0"/>
          </a:p>
        </p:txBody>
      </p:sp>
      <p:sp>
        <p:nvSpPr>
          <p:cNvPr id="6" name="TextBox 5">
            <a:extLst>
              <a:ext uri="{FF2B5EF4-FFF2-40B4-BE49-F238E27FC236}">
                <a16:creationId xmlns:a16="http://schemas.microsoft.com/office/drawing/2014/main" id="{B5153760-2BCD-4548-94E5-729D1DE0AEAB}"/>
              </a:ext>
            </a:extLst>
          </p:cNvPr>
          <p:cNvSpPr txBox="1"/>
          <p:nvPr/>
        </p:nvSpPr>
        <p:spPr>
          <a:xfrm>
            <a:off x="838199" y="946768"/>
            <a:ext cx="5376484" cy="369332"/>
          </a:xfrm>
          <a:prstGeom prst="rect">
            <a:avLst/>
          </a:prstGeom>
          <a:noFill/>
        </p:spPr>
        <p:txBody>
          <a:bodyPr wrap="square" rtlCol="0">
            <a:spAutoFit/>
          </a:bodyPr>
          <a:lstStyle/>
          <a:p>
            <a:r>
              <a:rPr lang="en-US" dirty="0"/>
              <a:t>Data:</a:t>
            </a:r>
          </a:p>
        </p:txBody>
      </p:sp>
    </p:spTree>
    <p:extLst>
      <p:ext uri="{BB962C8B-B14F-4D97-AF65-F5344CB8AC3E}">
        <p14:creationId xmlns:p14="http://schemas.microsoft.com/office/powerpoint/2010/main" val="553626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EDCB-D5B2-47DF-B62F-AE8859349E70}"/>
              </a:ext>
            </a:extLst>
          </p:cNvPr>
          <p:cNvSpPr>
            <a:spLocks noGrp="1"/>
          </p:cNvSpPr>
          <p:nvPr>
            <p:ph type="title"/>
          </p:nvPr>
        </p:nvSpPr>
        <p:spPr>
          <a:xfrm>
            <a:off x="838200" y="365125"/>
            <a:ext cx="10515600" cy="978153"/>
          </a:xfrm>
        </p:spPr>
        <p:txBody>
          <a:bodyPr/>
          <a:lstStyle/>
          <a:p>
            <a:r>
              <a:rPr lang="en-US" dirty="0"/>
              <a:t>Compound mean</a:t>
            </a:r>
          </a:p>
        </p:txBody>
      </p:sp>
      <p:pic>
        <p:nvPicPr>
          <p:cNvPr id="4" name="Picture 3">
            <a:extLst>
              <a:ext uri="{FF2B5EF4-FFF2-40B4-BE49-F238E27FC236}">
                <a16:creationId xmlns:a16="http://schemas.microsoft.com/office/drawing/2014/main" id="{5ABF1534-115E-4CA5-BF78-E59D4F6ADD07}"/>
              </a:ext>
            </a:extLst>
          </p:cNvPr>
          <p:cNvPicPr>
            <a:picLocks noChangeAspect="1"/>
          </p:cNvPicPr>
          <p:nvPr/>
        </p:nvPicPr>
        <p:blipFill>
          <a:blip r:embed="rId2"/>
          <a:stretch>
            <a:fillRect/>
          </a:stretch>
        </p:blipFill>
        <p:spPr>
          <a:xfrm>
            <a:off x="5332315" y="1539115"/>
            <a:ext cx="6172200" cy="2981325"/>
          </a:xfrm>
          <a:prstGeom prst="rect">
            <a:avLst/>
          </a:prstGeom>
        </p:spPr>
      </p:pic>
      <p:pic>
        <p:nvPicPr>
          <p:cNvPr id="5" name="Picture 4">
            <a:extLst>
              <a:ext uri="{FF2B5EF4-FFF2-40B4-BE49-F238E27FC236}">
                <a16:creationId xmlns:a16="http://schemas.microsoft.com/office/drawing/2014/main" id="{299C3326-054A-44D0-87C7-30EB335FE6D9}"/>
              </a:ext>
            </a:extLst>
          </p:cNvPr>
          <p:cNvPicPr>
            <a:picLocks noChangeAspect="1"/>
          </p:cNvPicPr>
          <p:nvPr/>
        </p:nvPicPr>
        <p:blipFill>
          <a:blip r:embed="rId3"/>
          <a:stretch>
            <a:fillRect/>
          </a:stretch>
        </p:blipFill>
        <p:spPr>
          <a:xfrm>
            <a:off x="1163145" y="1429129"/>
            <a:ext cx="3829050" cy="2543175"/>
          </a:xfrm>
          <a:prstGeom prst="rect">
            <a:avLst/>
          </a:prstGeom>
        </p:spPr>
      </p:pic>
      <p:sp>
        <p:nvSpPr>
          <p:cNvPr id="6" name="TextBox 5">
            <a:extLst>
              <a:ext uri="{FF2B5EF4-FFF2-40B4-BE49-F238E27FC236}">
                <a16:creationId xmlns:a16="http://schemas.microsoft.com/office/drawing/2014/main" id="{BFDF6B6E-5716-44AF-ABAE-223272E89DBD}"/>
              </a:ext>
            </a:extLst>
          </p:cNvPr>
          <p:cNvSpPr txBox="1"/>
          <p:nvPr/>
        </p:nvSpPr>
        <p:spPr>
          <a:xfrm>
            <a:off x="404602" y="1205713"/>
            <a:ext cx="3439115" cy="369332"/>
          </a:xfrm>
          <a:prstGeom prst="rect">
            <a:avLst/>
          </a:prstGeom>
          <a:noFill/>
        </p:spPr>
        <p:txBody>
          <a:bodyPr wrap="square" rtlCol="0">
            <a:spAutoFit/>
          </a:bodyPr>
          <a:lstStyle/>
          <a:p>
            <a:r>
              <a:rPr lang="en-US" dirty="0"/>
              <a:t>Given data</a:t>
            </a:r>
          </a:p>
        </p:txBody>
      </p:sp>
      <p:sp>
        <p:nvSpPr>
          <p:cNvPr id="7" name="TextBox 6">
            <a:extLst>
              <a:ext uri="{FF2B5EF4-FFF2-40B4-BE49-F238E27FC236}">
                <a16:creationId xmlns:a16="http://schemas.microsoft.com/office/drawing/2014/main" id="{CFB01C1D-11E4-4B6A-93F1-F3CB3DBC4CDB}"/>
              </a:ext>
            </a:extLst>
          </p:cNvPr>
          <p:cNvSpPr txBox="1"/>
          <p:nvPr/>
        </p:nvSpPr>
        <p:spPr>
          <a:xfrm>
            <a:off x="5332315" y="887199"/>
            <a:ext cx="3439115" cy="369332"/>
          </a:xfrm>
          <a:prstGeom prst="rect">
            <a:avLst/>
          </a:prstGeom>
          <a:noFill/>
        </p:spPr>
        <p:txBody>
          <a:bodyPr wrap="square" rtlCol="0">
            <a:spAutoFit/>
          </a:bodyPr>
          <a:lstStyle/>
          <a:p>
            <a:r>
              <a:rPr lang="en-US" dirty="0"/>
              <a:t>Compound mean</a:t>
            </a:r>
          </a:p>
        </p:txBody>
      </p:sp>
      <p:sp>
        <p:nvSpPr>
          <p:cNvPr id="8" name="Rectangle 7">
            <a:extLst>
              <a:ext uri="{FF2B5EF4-FFF2-40B4-BE49-F238E27FC236}">
                <a16:creationId xmlns:a16="http://schemas.microsoft.com/office/drawing/2014/main" id="{F25A0020-52CE-482B-A5BD-19D38060F7BB}"/>
              </a:ext>
            </a:extLst>
          </p:cNvPr>
          <p:cNvSpPr/>
          <p:nvPr/>
        </p:nvSpPr>
        <p:spPr>
          <a:xfrm>
            <a:off x="955872" y="4393111"/>
            <a:ext cx="6096000" cy="646331"/>
          </a:xfrm>
          <a:prstGeom prst="rect">
            <a:avLst/>
          </a:prstGeom>
        </p:spPr>
        <p:txBody>
          <a:bodyPr>
            <a:spAutoFit/>
          </a:bodyPr>
          <a:lstStyle/>
          <a:p>
            <a:r>
              <a:rPr lang="en-US" dirty="0"/>
              <a:t>Find the standard deviation of the heights of the above 100 male students at XYZ University</a:t>
            </a:r>
          </a:p>
        </p:txBody>
      </p:sp>
    </p:spTree>
    <p:extLst>
      <p:ext uri="{BB962C8B-B14F-4D97-AF65-F5344CB8AC3E}">
        <p14:creationId xmlns:p14="http://schemas.microsoft.com/office/powerpoint/2010/main" val="3456525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6619-6D4D-4CA8-96AD-6152AEB18BBD}"/>
              </a:ext>
            </a:extLst>
          </p:cNvPr>
          <p:cNvSpPr>
            <a:spLocks noGrp="1"/>
          </p:cNvSpPr>
          <p:nvPr>
            <p:ph type="title"/>
          </p:nvPr>
        </p:nvSpPr>
        <p:spPr>
          <a:xfrm>
            <a:off x="639271" y="365126"/>
            <a:ext cx="10714529" cy="719208"/>
          </a:xfrm>
        </p:spPr>
        <p:txBody>
          <a:bodyPr/>
          <a:lstStyle/>
          <a:p>
            <a:r>
              <a:rPr lang="en-US" dirty="0"/>
              <a:t>Variations</a:t>
            </a:r>
          </a:p>
        </p:txBody>
      </p:sp>
      <p:sp>
        <p:nvSpPr>
          <p:cNvPr id="3" name="Content Placeholder 2">
            <a:extLst>
              <a:ext uri="{FF2B5EF4-FFF2-40B4-BE49-F238E27FC236}">
                <a16:creationId xmlns:a16="http://schemas.microsoft.com/office/drawing/2014/main" id="{F8C8EBC4-E0FD-473A-B6DC-526080FA33DA}"/>
              </a:ext>
            </a:extLst>
          </p:cNvPr>
          <p:cNvSpPr>
            <a:spLocks noGrp="1"/>
          </p:cNvSpPr>
          <p:nvPr>
            <p:ph idx="1"/>
          </p:nvPr>
        </p:nvSpPr>
        <p:spPr>
          <a:xfrm>
            <a:off x="517890" y="1165253"/>
            <a:ext cx="10835910" cy="5019802"/>
          </a:xfrm>
        </p:spPr>
        <p:txBody>
          <a:bodyPr/>
          <a:lstStyle/>
          <a:p>
            <a:r>
              <a:rPr lang="en-US" dirty="0"/>
              <a:t>Important formulas for standard deviation</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3D149A1B-4843-4F22-84B2-CBB7A49FAC92}"/>
              </a:ext>
            </a:extLst>
          </p:cNvPr>
          <p:cNvPicPr>
            <a:picLocks noChangeAspect="1"/>
          </p:cNvPicPr>
          <p:nvPr/>
        </p:nvPicPr>
        <p:blipFill>
          <a:blip r:embed="rId2"/>
          <a:stretch>
            <a:fillRect/>
          </a:stretch>
        </p:blipFill>
        <p:spPr>
          <a:xfrm>
            <a:off x="1502716" y="1677580"/>
            <a:ext cx="4962525" cy="800100"/>
          </a:xfrm>
          <a:prstGeom prst="rect">
            <a:avLst/>
          </a:prstGeom>
        </p:spPr>
      </p:pic>
      <p:pic>
        <p:nvPicPr>
          <p:cNvPr id="5" name="Picture 4">
            <a:extLst>
              <a:ext uri="{FF2B5EF4-FFF2-40B4-BE49-F238E27FC236}">
                <a16:creationId xmlns:a16="http://schemas.microsoft.com/office/drawing/2014/main" id="{CFC5798A-05DE-4CCC-B2EB-BEE50047C830}"/>
              </a:ext>
            </a:extLst>
          </p:cNvPr>
          <p:cNvPicPr>
            <a:picLocks noChangeAspect="1"/>
          </p:cNvPicPr>
          <p:nvPr/>
        </p:nvPicPr>
        <p:blipFill>
          <a:blip r:embed="rId3"/>
          <a:stretch>
            <a:fillRect/>
          </a:stretch>
        </p:blipFill>
        <p:spPr>
          <a:xfrm>
            <a:off x="517890" y="3130058"/>
            <a:ext cx="8582025" cy="1876425"/>
          </a:xfrm>
          <a:prstGeom prst="rect">
            <a:avLst/>
          </a:prstGeom>
        </p:spPr>
      </p:pic>
    </p:spTree>
    <p:extLst>
      <p:ext uri="{BB962C8B-B14F-4D97-AF65-F5344CB8AC3E}">
        <p14:creationId xmlns:p14="http://schemas.microsoft.com/office/powerpoint/2010/main" val="3188676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F7934-C8A9-4032-B18F-A7E14DCD5F06}"/>
              </a:ext>
            </a:extLst>
          </p:cNvPr>
          <p:cNvSpPr>
            <a:spLocks noGrp="1"/>
          </p:cNvSpPr>
          <p:nvPr>
            <p:ph type="title"/>
          </p:nvPr>
        </p:nvSpPr>
        <p:spPr>
          <a:xfrm>
            <a:off x="857756" y="365126"/>
            <a:ext cx="10496044" cy="670656"/>
          </a:xfrm>
        </p:spPr>
        <p:txBody>
          <a:bodyPr>
            <a:normAutofit fontScale="90000"/>
          </a:bodyPr>
          <a:lstStyle/>
          <a:p>
            <a:r>
              <a:rPr lang="en-US" dirty="0"/>
              <a:t>Standard deviation calculations</a:t>
            </a:r>
          </a:p>
        </p:txBody>
      </p:sp>
      <p:sp>
        <p:nvSpPr>
          <p:cNvPr id="5" name="Rectangle 4">
            <a:extLst>
              <a:ext uri="{FF2B5EF4-FFF2-40B4-BE49-F238E27FC236}">
                <a16:creationId xmlns:a16="http://schemas.microsoft.com/office/drawing/2014/main" id="{2C830325-F911-475F-A460-88BA20A2C306}"/>
              </a:ext>
            </a:extLst>
          </p:cNvPr>
          <p:cNvSpPr/>
          <p:nvPr/>
        </p:nvSpPr>
        <p:spPr>
          <a:xfrm>
            <a:off x="847978" y="1200041"/>
            <a:ext cx="10496044" cy="369332"/>
          </a:xfrm>
          <a:prstGeom prst="rect">
            <a:avLst/>
          </a:prstGeom>
        </p:spPr>
        <p:txBody>
          <a:bodyPr wrap="square">
            <a:spAutoFit/>
          </a:bodyPr>
          <a:lstStyle/>
          <a:p>
            <a:r>
              <a:rPr lang="en-US" dirty="0"/>
              <a:t>Find the standard deviation of the heights of the above 100 male students at XYZ University</a:t>
            </a:r>
          </a:p>
        </p:txBody>
      </p:sp>
      <p:pic>
        <p:nvPicPr>
          <p:cNvPr id="6" name="Picture 5">
            <a:extLst>
              <a:ext uri="{FF2B5EF4-FFF2-40B4-BE49-F238E27FC236}">
                <a16:creationId xmlns:a16="http://schemas.microsoft.com/office/drawing/2014/main" id="{12111676-6234-4E04-842B-77AAD0CECEB9}"/>
              </a:ext>
            </a:extLst>
          </p:cNvPr>
          <p:cNvPicPr>
            <a:picLocks noChangeAspect="1"/>
          </p:cNvPicPr>
          <p:nvPr/>
        </p:nvPicPr>
        <p:blipFill>
          <a:blip r:embed="rId2"/>
          <a:stretch>
            <a:fillRect/>
          </a:stretch>
        </p:blipFill>
        <p:spPr>
          <a:xfrm>
            <a:off x="3295397" y="3061739"/>
            <a:ext cx="8048625" cy="3933825"/>
          </a:xfrm>
          <a:prstGeom prst="rect">
            <a:avLst/>
          </a:prstGeom>
        </p:spPr>
      </p:pic>
      <p:pic>
        <p:nvPicPr>
          <p:cNvPr id="7" name="Picture 6">
            <a:extLst>
              <a:ext uri="{FF2B5EF4-FFF2-40B4-BE49-F238E27FC236}">
                <a16:creationId xmlns:a16="http://schemas.microsoft.com/office/drawing/2014/main" id="{558D730C-7103-4D29-8F8C-7CE32A515393}"/>
              </a:ext>
            </a:extLst>
          </p:cNvPr>
          <p:cNvPicPr>
            <a:picLocks noChangeAspect="1"/>
          </p:cNvPicPr>
          <p:nvPr/>
        </p:nvPicPr>
        <p:blipFill>
          <a:blip r:embed="rId3"/>
          <a:stretch>
            <a:fillRect/>
          </a:stretch>
        </p:blipFill>
        <p:spPr>
          <a:xfrm>
            <a:off x="402493" y="1501353"/>
            <a:ext cx="3829050" cy="2543175"/>
          </a:xfrm>
          <a:prstGeom prst="rect">
            <a:avLst/>
          </a:prstGeom>
        </p:spPr>
      </p:pic>
      <p:pic>
        <p:nvPicPr>
          <p:cNvPr id="8" name="Content Placeholder 3">
            <a:extLst>
              <a:ext uri="{FF2B5EF4-FFF2-40B4-BE49-F238E27FC236}">
                <a16:creationId xmlns:a16="http://schemas.microsoft.com/office/drawing/2014/main" id="{6536D858-6213-4D14-9CAF-461BFEC3989C}"/>
              </a:ext>
            </a:extLst>
          </p:cNvPr>
          <p:cNvPicPr>
            <a:picLocks noGrp="1" noChangeAspect="1"/>
          </p:cNvPicPr>
          <p:nvPr>
            <p:ph idx="1"/>
          </p:nvPr>
        </p:nvPicPr>
        <p:blipFill>
          <a:blip r:embed="rId4"/>
          <a:stretch>
            <a:fillRect/>
          </a:stretch>
        </p:blipFill>
        <p:spPr>
          <a:xfrm>
            <a:off x="9272" y="4974239"/>
            <a:ext cx="3286125" cy="723900"/>
          </a:xfrm>
          <a:prstGeom prst="rect">
            <a:avLst/>
          </a:prstGeom>
        </p:spPr>
      </p:pic>
      <p:sp>
        <p:nvSpPr>
          <p:cNvPr id="9" name="TextBox 8">
            <a:extLst>
              <a:ext uri="{FF2B5EF4-FFF2-40B4-BE49-F238E27FC236}">
                <a16:creationId xmlns:a16="http://schemas.microsoft.com/office/drawing/2014/main" id="{27109FE7-EFA9-4339-9A30-B1E7D66B775F}"/>
              </a:ext>
            </a:extLst>
          </p:cNvPr>
          <p:cNvSpPr txBox="1"/>
          <p:nvPr/>
        </p:nvSpPr>
        <p:spPr>
          <a:xfrm>
            <a:off x="339865" y="4044528"/>
            <a:ext cx="2225310" cy="646331"/>
          </a:xfrm>
          <a:prstGeom prst="rect">
            <a:avLst/>
          </a:prstGeom>
          <a:noFill/>
        </p:spPr>
        <p:txBody>
          <a:bodyPr wrap="square" rtlCol="0">
            <a:spAutoFit/>
          </a:bodyPr>
          <a:lstStyle/>
          <a:p>
            <a:r>
              <a:rPr lang="en-US" dirty="0"/>
              <a:t>Another useful formula</a:t>
            </a:r>
          </a:p>
        </p:txBody>
      </p:sp>
    </p:spTree>
    <p:extLst>
      <p:ext uri="{BB962C8B-B14F-4D97-AF65-F5344CB8AC3E}">
        <p14:creationId xmlns:p14="http://schemas.microsoft.com/office/powerpoint/2010/main" val="3649314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3083</TotalTime>
  <Words>1359</Words>
  <Application>Microsoft Office PowerPoint</Application>
  <PresentationFormat>Widescreen</PresentationFormat>
  <Paragraphs>93</Paragraphs>
  <Slides>40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6" baseType="lpstr">
      <vt:lpstr>Arial</vt:lpstr>
      <vt:lpstr>Calibri</vt:lpstr>
      <vt:lpstr>Calibri Light</vt:lpstr>
      <vt:lpstr>Helvetica Neue</vt:lpstr>
      <vt:lpstr>Office Theme</vt:lpstr>
      <vt:lpstr>Equation</vt:lpstr>
      <vt:lpstr>Problems in Statistics &amp; Probability </vt:lpstr>
      <vt:lpstr>Class mark, observed values, class intervals</vt:lpstr>
      <vt:lpstr>PowerPoint Presentation</vt:lpstr>
      <vt:lpstr>Quartiles</vt:lpstr>
      <vt:lpstr>Quartiles by Hand</vt:lpstr>
      <vt:lpstr>Finding the median</vt:lpstr>
      <vt:lpstr>Compound mean</vt:lpstr>
      <vt:lpstr>Variations</vt:lpstr>
      <vt:lpstr>Standard deviation calculations</vt:lpstr>
      <vt:lpstr>Probability</vt:lpstr>
      <vt:lpstr>Probability</vt:lpstr>
      <vt:lpstr>PowerPoint Presentation</vt:lpstr>
      <vt:lpstr>Expectation and probability</vt:lpstr>
      <vt:lpstr>Venn diagram and basic relations</vt:lpstr>
      <vt:lpstr>Probabilities with 3 event sets</vt:lpstr>
      <vt:lpstr>PowerPoint Presentation</vt:lpstr>
      <vt:lpstr>PowerPoint Presentation</vt:lpstr>
      <vt:lpstr>Binomial distribution</vt:lpstr>
      <vt:lpstr>PowerPoint Presentation</vt:lpstr>
      <vt:lpstr>PowerPoint Presentation</vt:lpstr>
      <vt:lpstr>PowerPoint Presentation</vt:lpstr>
      <vt:lpstr>PowerPoint Presentation</vt:lpstr>
      <vt:lpstr>Proportions</vt:lpstr>
      <vt:lpstr>PowerPoint Presentation</vt:lpstr>
      <vt:lpstr>Example – Sampling distributions – difference and sums</vt:lpstr>
      <vt:lpstr>PowerPoint Presentation</vt:lpstr>
      <vt:lpstr>PowerPoint Presentation</vt:lpstr>
      <vt:lpstr>PowerPoint Presentation</vt:lpstr>
      <vt:lpstr>PowerPoint Presentation</vt:lpstr>
      <vt:lpstr>PowerPoint Presentation</vt:lpstr>
      <vt:lpstr>PowerPoint Presentation</vt:lpstr>
      <vt:lpstr>‘t’ distribution</vt:lpstr>
      <vt:lpstr>PowerPoint Presentation</vt:lpstr>
      <vt:lpstr>PowerPoint Presentation</vt:lpstr>
      <vt:lpstr>PowerPoint Presentation</vt:lpstr>
      <vt:lpstr>PowerPoint Presentation</vt:lpstr>
      <vt:lpstr>PowerPoint Presentation</vt:lpstr>
      <vt:lpstr>F distribution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Problems in Statistics and Probability</dc:title>
  <dc:creator>Gopalasamudram Sivaramakumar</dc:creator>
  <cp:lastModifiedBy>Gopalasamudram Sivaramakumar</cp:lastModifiedBy>
  <cp:revision>47</cp:revision>
  <dcterms:created xsi:type="dcterms:W3CDTF">2019-12-13T14:18:37Z</dcterms:created>
  <dcterms:modified xsi:type="dcterms:W3CDTF">2019-12-15T17:49:20Z</dcterms:modified>
</cp:coreProperties>
</file>